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305" r:id="rId2"/>
    <p:sldId id="306" r:id="rId3"/>
    <p:sldId id="307" r:id="rId4"/>
    <p:sldId id="308" r:id="rId5"/>
    <p:sldId id="309" r:id="rId6"/>
    <p:sldId id="310" r:id="rId7"/>
    <p:sldId id="311" r:id="rId8"/>
    <p:sldId id="312" r:id="rId9"/>
    <p:sldId id="314" r:id="rId10"/>
    <p:sldId id="315" r:id="rId11"/>
    <p:sldId id="316" r:id="rId12"/>
    <p:sldId id="317" r:id="rId13"/>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EA616C2-ADCC-7AE5-FCDD-AC3905B60774}" name="Jonathan McGlothin" initials="JM" userId="S::Jonathan.McGlothin@50000feet.onmicrosoft.com::b453e698-3071-4b12-af94-64d47696b19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398D"/>
    <a:srgbClr val="7FCDFF"/>
    <a:srgbClr val="C0E7FF"/>
    <a:srgbClr val="0075C1"/>
    <a:srgbClr val="142613"/>
    <a:srgbClr val="94C1D2"/>
    <a:srgbClr val="99B8CC"/>
    <a:srgbClr val="000000"/>
    <a:srgbClr val="0048A9"/>
    <a:srgbClr val="006E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530"/>
    <p:restoredTop sz="94610"/>
  </p:normalViewPr>
  <p:slideViewPr>
    <p:cSldViewPr snapToGrid="0" snapToObjects="1">
      <p:cViewPr varScale="1">
        <p:scale>
          <a:sx n="85" d="100"/>
          <a:sy n="85" d="100"/>
        </p:scale>
        <p:origin x="888" y="176"/>
      </p:cViewPr>
      <p:guideLst/>
    </p:cSldViewPr>
  </p:slideViewPr>
  <p:notesTextViewPr>
    <p:cViewPr>
      <p:scale>
        <a:sx n="1" d="1"/>
        <a:sy n="1" d="1"/>
      </p:scale>
      <p:origin x="0" y="0"/>
    </p:cViewPr>
  </p:notesTextViewPr>
  <p:gridSpacing cx="228600" cy="228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283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9C645-3D95-5FB1-EF87-E5CADA546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0B6D8B-BEFA-D973-5921-73987913F0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645D4B-031A-DA58-DC5A-F5C4A70684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DF2034-E6E7-2829-2CC0-0476E24BFF83}"/>
              </a:ext>
            </a:extLst>
          </p:cNvPr>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2070502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8DF4B-8A14-6D55-F3BE-AC9CF2981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B992A9-ACFE-A223-C3CB-EB751D7963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AEC478-C147-2DEC-C4E1-FA314B91D0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402345-DAB9-0DE1-8B6F-CF718322D655}"/>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2478755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D2B74-D808-8A0E-B7AA-443C680E50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274CF2-682E-FECB-B2A0-B5EFDAA78F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8D1023-45A2-DD76-8E85-DE5A301DD5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6E0543-7BBB-466F-9664-281F915DEEA8}"/>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2302787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B29B0-AEF5-E842-64CD-0A7F8C4F99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A49842-23C9-F288-117F-F306651E67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F97EDD-A716-FF54-9DCF-1775F43AA2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5B54FA-FA10-A042-1A21-436AE7FF2927}"/>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680067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357A0-7101-9383-00B3-5FF87BC81B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713808-D300-465F-E432-54DA4988A5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BBF460-6237-B20D-C6A0-F388807497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3BB39B-86CC-9892-DF8D-1970904366B0}"/>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296333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D2918-3A70-4574-0C45-AA21E7806F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E082C5-72BB-6651-4AC1-C33F97FE0B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D07CFB-758B-37AB-3492-7E2514F5F8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BD7F83-1747-2BFF-DBBC-C2C16EF05887}"/>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3534225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23CF7-46CA-B4E0-BFD9-54FE15B86B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3FB124-A20B-A73D-0478-9DDB5B42ED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89ACC5-E6D1-A85C-2FCF-8A7E3DC975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C54A2A-1DA0-849F-3F87-DBF8E4472132}"/>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8153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6B263-7BE8-E0F7-8DF5-E5999D4622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6A04C8-0BBA-E81E-6394-472D0001E6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08DEE9-4A54-9B77-EECA-F39DA5ED91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95B5CC-C3A4-FE94-43C2-93EAA712DA32}"/>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3930977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A47C6-045E-067E-571C-3CB7BC9981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9AA034-C0E5-AE96-9FBF-525BEC0DE5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5E3E97-20BC-A68E-09BF-028CE8D4B8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47D291-939B-F70A-4433-6F7553D91F49}"/>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322412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9FCBF-D4E8-F480-AF40-5F7D7BA6CB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BC6BF3-725B-2298-458C-B4D183420B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694510-D688-DFB3-563E-AE7CBD5672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42EE56-88A5-01D6-171C-231E21E0C8D1}"/>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810324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D9EEC-6163-E276-1262-875044131B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68020A-3C9E-E1E4-9192-156028DA73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9D7ED6-7557-12E4-1354-63BB9CE8822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EF8FDA-36DF-154F-A77E-36CD9DFB09D4}"/>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4244327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603B3-3D1B-53CE-18C7-EFB85E17B0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13F984-170E-3C09-74A9-C3FCEBF851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FE06E9-14A6-7787-D43F-11947F42A7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D59FA3-AA44-2E07-316F-ECDB272A1558}"/>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4024332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s://www.accountingtoday.com/list/inside-the-2025-top-100-accounting-firms" TargetMode="External"/><Relationship Id="rId5" Type="http://schemas.openxmlformats.org/officeDocument/2006/relationships/hyperlink" Target="https://www.cpa.com/sites/cpa/files/2024-12/2024-CAS-Benchmark-Survey.pdf" TargetMode="External"/><Relationship Id="rId4" Type="http://schemas.openxmlformats.org/officeDocument/2006/relationships/hyperlink" Target="https://www.adp.com/spark/articles/2024/06/small-business-accountant-services-maximizing-the-accountant-client-relationship.aspx"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hyperlink" Target="https://www.intuit.com/solutions/education/accounting-futures"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s://www.intuit.com/solutions/education/accounting-futures/" TargetMode="External"/><Relationship Id="rId5" Type="http://schemas.openxmlformats.org/officeDocument/2006/relationships/image" Target="../media/image24.sv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46DCE02-7A14-530F-1F8A-6B23B5112E4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CF6C76D-0553-11D6-5B83-27BD0227EBD3}"/>
              </a:ext>
            </a:extLst>
          </p:cNvPr>
          <p:cNvSpPr/>
          <p:nvPr/>
        </p:nvSpPr>
        <p:spPr>
          <a:xfrm>
            <a:off x="-1" y="0"/>
            <a:ext cx="8077200" cy="10287000"/>
          </a:xfrm>
          <a:prstGeom prst="rect">
            <a:avLst/>
          </a:prstGeom>
          <a:gradFill>
            <a:gsLst>
              <a:gs pos="0">
                <a:schemeClr val="bg1"/>
              </a:gs>
              <a:gs pos="100000">
                <a:srgbClr val="C0E7F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Ellipse 1" descr="preencoded.png">
            <a:extLst>
              <a:ext uri="{FF2B5EF4-FFF2-40B4-BE49-F238E27FC236}">
                <a16:creationId xmlns:a16="http://schemas.microsoft.com/office/drawing/2014/main" id="{76816D01-8234-6333-F118-98757F0C1C29}"/>
              </a:ext>
            </a:extLst>
          </p:cNvPr>
          <p:cNvPicPr>
            <a:picLocks noChangeAspect="1"/>
          </p:cNvPicPr>
          <p:nvPr/>
        </p:nvPicPr>
        <p:blipFill>
          <a:blip r:embed="rId3"/>
          <a:srcRect/>
          <a:stretch/>
        </p:blipFill>
        <p:spPr>
          <a:xfrm>
            <a:off x="952500" y="762000"/>
            <a:ext cx="6172200" cy="6172200"/>
          </a:xfrm>
          <a:prstGeom prst="rect">
            <a:avLst/>
          </a:prstGeom>
        </p:spPr>
      </p:pic>
      <p:sp>
        <p:nvSpPr>
          <p:cNvPr id="4" name="An offer to volunteer in your classroom">
            <a:extLst>
              <a:ext uri="{FF2B5EF4-FFF2-40B4-BE49-F238E27FC236}">
                <a16:creationId xmlns:a16="http://schemas.microsoft.com/office/drawing/2014/main" id="{0487EAEB-2617-C71E-E59E-12FF8472CC33}"/>
              </a:ext>
            </a:extLst>
          </p:cNvPr>
          <p:cNvSpPr/>
          <p:nvPr/>
        </p:nvSpPr>
        <p:spPr>
          <a:xfrm>
            <a:off x="9296400" y="3733800"/>
            <a:ext cx="6962775" cy="1504950"/>
          </a:xfrm>
          <a:prstGeom prst="rect">
            <a:avLst/>
          </a:prstGeom>
          <a:noFill/>
          <a:ln/>
        </p:spPr>
        <p:txBody>
          <a:bodyPr wrap="square" lIns="0" tIns="0" rIns="0" bIns="0" rtlCol="0" anchor="t"/>
          <a:lstStyle/>
          <a:p>
            <a:pPr marL="0" indent="0" algn="l">
              <a:lnSpc>
                <a:spcPct val="91667"/>
              </a:lnSpc>
              <a:buNone/>
            </a:pPr>
            <a:r>
              <a:rPr lang="en-US" sz="5400" dirty="0">
                <a:solidFill>
                  <a:srgbClr val="000000"/>
                </a:solidFill>
                <a:latin typeface="Georgia Pro Light" panose="020F0302020204030204" pitchFamily="34" charset="0"/>
                <a:ea typeface="Aptos Display Bold" pitchFamily="34" charset="-122"/>
                <a:cs typeface="Georgia Pro Light" panose="020F0302020204030204" pitchFamily="34" charset="0"/>
              </a:rPr>
              <a:t>An offer to volunteer </a:t>
            </a:r>
            <a:br>
              <a:rPr dirty="0">
                <a:latin typeface="Georgia Pro Light" panose="020F0302020204030204" pitchFamily="34" charset="0"/>
                <a:cs typeface="Georgia Pro Light" panose="020F0302020204030204" pitchFamily="34" charset="0"/>
              </a:rPr>
            </a:br>
            <a:r>
              <a:rPr lang="en-US" sz="5400" dirty="0">
                <a:solidFill>
                  <a:srgbClr val="000000"/>
                </a:solidFill>
                <a:latin typeface="Georgia Pro Light" panose="020F0302020204030204" pitchFamily="34" charset="0"/>
                <a:ea typeface="Aptos Display Bold" pitchFamily="34" charset="-122"/>
                <a:cs typeface="Georgia Pro Light" panose="020F0302020204030204" pitchFamily="34" charset="0"/>
              </a:rPr>
              <a:t>in your classroom</a:t>
            </a:r>
            <a:endParaRPr lang="en-US" sz="5400" dirty="0">
              <a:latin typeface="Georgia Pro Light" panose="020F0302020204030204" pitchFamily="34" charset="0"/>
              <a:cs typeface="Georgia Pro Light" panose="020F0302020204030204" pitchFamily="34" charset="0"/>
            </a:endParaRPr>
          </a:p>
        </p:txBody>
      </p:sp>
      <p:sp>
        <p:nvSpPr>
          <p:cNvPr id="5" name="Im a local practitioner in Client Advisory Services CAS one of the fastest-growing areas of the accounting profession Id like to volunteer my time with your students">
            <a:extLst>
              <a:ext uri="{FF2B5EF4-FFF2-40B4-BE49-F238E27FC236}">
                <a16:creationId xmlns:a16="http://schemas.microsoft.com/office/drawing/2014/main" id="{C25963E9-ABB7-BCA2-BFA3-56A7FC3ACC83}"/>
              </a:ext>
            </a:extLst>
          </p:cNvPr>
          <p:cNvSpPr/>
          <p:nvPr/>
        </p:nvSpPr>
        <p:spPr>
          <a:xfrm>
            <a:off x="9296400" y="5638800"/>
            <a:ext cx="6953250" cy="2743200"/>
          </a:xfrm>
          <a:prstGeom prst="rect">
            <a:avLst/>
          </a:prstGeom>
          <a:noFill/>
          <a:ln/>
        </p:spPr>
        <p:txBody>
          <a:bodyPr wrap="square" lIns="0" tIns="0" rIns="0" bIns="0" rtlCol="0" anchor="t"/>
          <a:lstStyle/>
          <a:p>
            <a:pPr marL="0" indent="0" algn="l">
              <a:lnSpc>
                <a:spcPct val="108333"/>
              </a:lnSpc>
              <a:buNone/>
            </a:pPr>
            <a:r>
              <a:rPr lang="en-US" sz="2400" dirty="0">
                <a:solidFill>
                  <a:srgbClr val="000000"/>
                </a:solidFill>
                <a:latin typeface="AvenirNext LT Pro Regular" panose="020B0504020202020204" pitchFamily="34" charset="77"/>
                <a:ea typeface="Aptos Regular" pitchFamily="34" charset="-122"/>
                <a:cs typeface="Aptos Regular" pitchFamily="34" charset="-120"/>
              </a:rPr>
              <a:t>I’m a local practitioner in Client Advisory Services (CAS), one of the fastest-growing areas of the accounting profession. I’d like to volunteer my time with your students.</a:t>
            </a:r>
            <a:endParaRPr lang="en-US" sz="2400" dirty="0">
              <a:latin typeface="AvenirNext LT Pro Regular" panose="020B0504020202020204" pitchFamily="34" charset="77"/>
            </a:endParaRPr>
          </a:p>
        </p:txBody>
      </p:sp>
      <p:sp>
        <p:nvSpPr>
          <p:cNvPr id="6" name="Firstname LastnameCredentialTitle Firm Name  City State">
            <a:extLst>
              <a:ext uri="{FF2B5EF4-FFF2-40B4-BE49-F238E27FC236}">
                <a16:creationId xmlns:a16="http://schemas.microsoft.com/office/drawing/2014/main" id="{7106FFE8-EF6A-DECC-F3F4-31FE65349841}"/>
              </a:ext>
            </a:extLst>
          </p:cNvPr>
          <p:cNvSpPr/>
          <p:nvPr/>
        </p:nvSpPr>
        <p:spPr>
          <a:xfrm>
            <a:off x="609600" y="8153400"/>
            <a:ext cx="5514975" cy="1219200"/>
          </a:xfrm>
          <a:prstGeom prst="rect">
            <a:avLst/>
          </a:prstGeom>
          <a:noFill/>
          <a:ln/>
        </p:spPr>
        <p:txBody>
          <a:bodyPr wrap="square" lIns="0" tIns="0" rIns="0" bIns="0" rtlCol="0" anchor="t"/>
          <a:lstStyle/>
          <a:p>
            <a:pPr marL="0" indent="0" algn="l">
              <a:lnSpc>
                <a:spcPct val="108333"/>
              </a:lnSpc>
              <a:buNone/>
            </a:pPr>
            <a:r>
              <a:rPr lang="en-US" sz="3000" b="1" dirty="0">
                <a:solidFill>
                  <a:srgbClr val="000000"/>
                </a:solidFill>
                <a:latin typeface="AvenirNext LT Pro Medium" panose="020B0504020202020204" pitchFamily="34" charset="77"/>
                <a:ea typeface="Aptos Bold" pitchFamily="34" charset="-122"/>
                <a:cs typeface="Aptos Bold" pitchFamily="34" charset="-120"/>
              </a:rPr>
              <a:t>[Firstname Lastname]</a:t>
            </a:r>
            <a:br>
              <a:rPr dirty="0">
                <a:latin typeface="Avenir Next" panose="020B0503020202020204" pitchFamily="34" charset="0"/>
              </a:rPr>
            </a:br>
            <a:r>
              <a:rPr lang="en-US" sz="2100" dirty="0">
                <a:solidFill>
                  <a:srgbClr val="000000"/>
                </a:solidFill>
                <a:latin typeface="AvenirNext LT Pro Regular" panose="020B0504020202020204" pitchFamily="34" charset="77"/>
                <a:ea typeface="Aptos Regular" pitchFamily="34" charset="-122"/>
                <a:cs typeface="Aptos Regular" pitchFamily="34" charset="-120"/>
              </a:rPr>
              <a:t>[Credential]</a:t>
            </a:r>
            <a:br>
              <a:rPr dirty="0">
                <a:latin typeface="AvenirNext LT Pro Regular" panose="020B0504020202020204" pitchFamily="34" charset="77"/>
              </a:rPr>
            </a:br>
            <a:r>
              <a:rPr lang="en-US" sz="1800" dirty="0">
                <a:solidFill>
                  <a:srgbClr val="000000"/>
                </a:solidFill>
                <a:latin typeface="AvenirNext LT Pro Regular" panose="020B0504020202020204" pitchFamily="34" charset="77"/>
                <a:ea typeface="Aptos Light" pitchFamily="34" charset="-122"/>
                <a:cs typeface="Aptos Light" pitchFamily="34" charset="-120"/>
              </a:rPr>
              <a:t>[Title], [Firm Name] · [City, State]</a:t>
            </a:r>
            <a:endParaRPr lang="en-US" sz="3000" dirty="0">
              <a:latin typeface="AvenirNext LT Pro Regular" panose="020B0504020202020204" pitchFamily="34" charset="77"/>
            </a:endParaRPr>
          </a:p>
        </p:txBody>
      </p:sp>
      <p:sp>
        <p:nvSpPr>
          <p:cNvPr id="9" name="For 2-year colleges">
            <a:extLst>
              <a:ext uri="{FF2B5EF4-FFF2-40B4-BE49-F238E27FC236}">
                <a16:creationId xmlns:a16="http://schemas.microsoft.com/office/drawing/2014/main" id="{DA110739-EC87-426D-4F58-9D45699F40A1}"/>
              </a:ext>
            </a:extLst>
          </p:cNvPr>
          <p:cNvSpPr/>
          <p:nvPr/>
        </p:nvSpPr>
        <p:spPr>
          <a:xfrm>
            <a:off x="12524509" y="685800"/>
            <a:ext cx="5153891" cy="295275"/>
          </a:xfrm>
          <a:prstGeom prst="rect">
            <a:avLst/>
          </a:prstGeom>
          <a:noFill/>
          <a:ln/>
        </p:spPr>
        <p:txBody>
          <a:bodyPr wrap="square" lIns="0" tIns="0" rIns="0" bIns="0" rtlCol="0" anchor="t"/>
          <a:lstStyle/>
          <a:p>
            <a:pPr marL="0" indent="0" algn="r">
              <a:lnSpc>
                <a:spcPct val="108333"/>
              </a:lnSpc>
              <a:buNone/>
            </a:pPr>
            <a:r>
              <a:rPr lang="en-US" sz="1800" b="1" dirty="0">
                <a:solidFill>
                  <a:srgbClr val="FF10BF"/>
                </a:solidFill>
                <a:latin typeface="Aptos Bold" pitchFamily="34" charset="0"/>
                <a:ea typeface="Aptos Bold" pitchFamily="34" charset="-122"/>
                <a:cs typeface="Aptos Bold" pitchFamily="34" charset="-120"/>
              </a:rPr>
              <a:t>[CUSTOMIZE THIS SLIDE]</a:t>
            </a:r>
            <a:endParaRPr lang="en-US" sz="1800" dirty="0"/>
          </a:p>
        </p:txBody>
      </p:sp>
    </p:spTree>
    <p:extLst>
      <p:ext uri="{BB962C8B-B14F-4D97-AF65-F5344CB8AC3E}">
        <p14:creationId xmlns:p14="http://schemas.microsoft.com/office/powerpoint/2010/main" val="67583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E2CB598-9060-77CB-AF76-923073C5E123}"/>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3DB8BC26-93DD-063F-5318-9FDD3BC772A8}"/>
              </a:ext>
            </a:extLst>
          </p:cNvPr>
          <p:cNvSpPr/>
          <p:nvPr/>
        </p:nvSpPr>
        <p:spPr>
          <a:xfrm rot="10800000">
            <a:off x="13182600" y="0"/>
            <a:ext cx="5105400" cy="10287000"/>
          </a:xfrm>
          <a:prstGeom prst="rect">
            <a:avLst/>
          </a:prstGeom>
          <a:solidFill>
            <a:schemeClr val="tx1"/>
          </a:solidFill>
          <a:ln/>
        </p:spPr>
        <p:txBody>
          <a:bodyPr/>
          <a:lstStyle/>
          <a:p>
            <a:r>
              <a:rPr lang="en-US" dirty="0"/>
              <a:t>c</a:t>
            </a:r>
          </a:p>
        </p:txBody>
      </p:sp>
      <p:pic>
        <p:nvPicPr>
          <p:cNvPr id="3" name="Frame 1 (Paint band 1 of 1)" descr="preencoded.png">
            <a:extLst>
              <a:ext uri="{FF2B5EF4-FFF2-40B4-BE49-F238E27FC236}">
                <a16:creationId xmlns:a16="http://schemas.microsoft.com/office/drawing/2014/main" id="{C8705FC0-1864-9562-C7AA-D5CC75485407}"/>
              </a:ext>
            </a:extLst>
          </p:cNvPr>
          <p:cNvPicPr>
            <a:picLocks noChangeAspect="1"/>
          </p:cNvPicPr>
          <p:nvPr/>
        </p:nvPicPr>
        <p:blipFill>
          <a:blip r:embed="rId3"/>
          <a:srcRect/>
          <a:stretch/>
        </p:blipFill>
        <p:spPr>
          <a:xfrm>
            <a:off x="609600" y="4343400"/>
            <a:ext cx="3886200" cy="5943600"/>
          </a:xfrm>
          <a:prstGeom prst="rect">
            <a:avLst/>
          </a:prstGeom>
        </p:spPr>
      </p:pic>
      <p:pic>
        <p:nvPicPr>
          <p:cNvPr id="4" name="Frame 2 (Paint band 1 of 1)" descr="preencoded.png">
            <a:extLst>
              <a:ext uri="{FF2B5EF4-FFF2-40B4-BE49-F238E27FC236}">
                <a16:creationId xmlns:a16="http://schemas.microsoft.com/office/drawing/2014/main" id="{1CF97476-9A25-55AC-0A6D-A539F0CD0B14}"/>
              </a:ext>
            </a:extLst>
          </p:cNvPr>
          <p:cNvPicPr>
            <a:picLocks noChangeAspect="1"/>
          </p:cNvPicPr>
          <p:nvPr/>
        </p:nvPicPr>
        <p:blipFill>
          <a:blip r:embed="rId3"/>
          <a:srcRect/>
          <a:stretch/>
        </p:blipFill>
        <p:spPr>
          <a:xfrm>
            <a:off x="4648200" y="4343400"/>
            <a:ext cx="3886200" cy="5943600"/>
          </a:xfrm>
          <a:prstGeom prst="rect">
            <a:avLst/>
          </a:prstGeom>
        </p:spPr>
      </p:pic>
      <p:pic>
        <p:nvPicPr>
          <p:cNvPr id="5" name="Frame 3 (Paint band 1 of 1)" descr="preencoded.png">
            <a:extLst>
              <a:ext uri="{FF2B5EF4-FFF2-40B4-BE49-F238E27FC236}">
                <a16:creationId xmlns:a16="http://schemas.microsoft.com/office/drawing/2014/main" id="{FF925DD4-DB9D-063E-B26B-1EA6B861AE33}"/>
              </a:ext>
            </a:extLst>
          </p:cNvPr>
          <p:cNvPicPr>
            <a:picLocks noChangeAspect="1"/>
          </p:cNvPicPr>
          <p:nvPr/>
        </p:nvPicPr>
        <p:blipFill>
          <a:blip r:embed="rId3"/>
          <a:srcRect/>
          <a:stretch/>
        </p:blipFill>
        <p:spPr>
          <a:xfrm>
            <a:off x="8686800" y="4343400"/>
            <a:ext cx="3886200" cy="5943600"/>
          </a:xfrm>
          <a:prstGeom prst="rect">
            <a:avLst/>
          </a:prstGeom>
        </p:spPr>
      </p:pic>
      <p:sp>
        <p:nvSpPr>
          <p:cNvPr id="6" name="What is Client Advisory Services">
            <a:extLst>
              <a:ext uri="{FF2B5EF4-FFF2-40B4-BE49-F238E27FC236}">
                <a16:creationId xmlns:a16="http://schemas.microsoft.com/office/drawing/2014/main" id="{AA671C16-D088-24B2-2A3D-1F6CCF96BB06}"/>
              </a:ext>
            </a:extLst>
          </p:cNvPr>
          <p:cNvSpPr/>
          <p:nvPr/>
        </p:nvSpPr>
        <p:spPr>
          <a:xfrm>
            <a:off x="609600" y="685800"/>
            <a:ext cx="8410575" cy="590550"/>
          </a:xfrm>
          <a:prstGeom prst="rect">
            <a:avLst/>
          </a:prstGeom>
          <a:noFill/>
          <a:ln/>
        </p:spPr>
        <p:txBody>
          <a:bodyPr wrap="square" lIns="0" tIns="0" rIns="0" bIns="0" rtlCol="0" anchor="t"/>
          <a:lstStyle/>
          <a:p>
            <a:pPr marL="0" indent="0" algn="l">
              <a:lnSpc>
                <a:spcPct val="91667"/>
              </a:lnSpc>
              <a:buNone/>
            </a:pPr>
            <a:r>
              <a:rPr lang="en-US" sz="4200" dirty="0">
                <a:solidFill>
                  <a:srgbClr val="000000"/>
                </a:solidFill>
                <a:latin typeface="Georgia Pro Light" panose="020F0302020204030204" pitchFamily="34" charset="0"/>
                <a:ea typeface="Aptos Display Bold" pitchFamily="34" charset="-122"/>
                <a:cs typeface="Georgia Pro Light" panose="020F0302020204030204" pitchFamily="34" charset="0"/>
              </a:rPr>
              <a:t>What is Client Advisory Services?</a:t>
            </a:r>
            <a:endParaRPr lang="en-US" sz="4200" dirty="0">
              <a:latin typeface="Georgia Pro Light" panose="020F0302020204030204" pitchFamily="34" charset="0"/>
              <a:cs typeface="Georgia Pro Light" panose="020F0302020204030204" pitchFamily="34" charset="0"/>
            </a:endParaRPr>
          </a:p>
        </p:txBody>
      </p:sp>
      <p:sp>
        <p:nvSpPr>
          <p:cNvPr id="7" name="Practice Snapshot firm name">
            <a:extLst>
              <a:ext uri="{FF2B5EF4-FFF2-40B4-BE49-F238E27FC236}">
                <a16:creationId xmlns:a16="http://schemas.microsoft.com/office/drawing/2014/main" id="{00170582-6331-118D-32C8-3F4F20E3C077}"/>
              </a:ext>
            </a:extLst>
          </p:cNvPr>
          <p:cNvSpPr/>
          <p:nvPr/>
        </p:nvSpPr>
        <p:spPr>
          <a:xfrm>
            <a:off x="13639800" y="685800"/>
            <a:ext cx="4162425" cy="190500"/>
          </a:xfrm>
          <a:prstGeom prst="rect">
            <a:avLst/>
          </a:prstGeom>
          <a:noFill/>
          <a:ln/>
        </p:spPr>
        <p:txBody>
          <a:bodyPr wrap="square" lIns="0" tIns="0" rIns="0" bIns="0" rtlCol="0" anchor="t"/>
          <a:lstStyle/>
          <a:p>
            <a:pPr marL="0" indent="0" algn="l">
              <a:lnSpc>
                <a:spcPct val="91667"/>
              </a:lnSpc>
              <a:buNone/>
            </a:pPr>
            <a:r>
              <a:rPr lang="en-US" sz="1350" kern="0" spc="135" dirty="0">
                <a:solidFill>
                  <a:schemeClr val="bg1"/>
                </a:solidFill>
                <a:latin typeface="AvenirNext LT Pro Regular" panose="020B0504020202020204" pitchFamily="34" charset="77"/>
                <a:ea typeface="Aptos Light" pitchFamily="34" charset="-122"/>
                <a:cs typeface="Aptos Light" pitchFamily="34" charset="-120"/>
              </a:rPr>
              <a:t>PRACTICE SNAPSHOT:</a:t>
            </a:r>
            <a:r>
              <a:rPr lang="en-US" sz="1350" b="1" kern="0" spc="135" dirty="0">
                <a:solidFill>
                  <a:schemeClr val="bg1"/>
                </a:solidFill>
                <a:latin typeface="AvenirNext LT Pro Regular" panose="020B0504020202020204" pitchFamily="34" charset="77"/>
                <a:ea typeface="Aptos Display Bold" pitchFamily="34" charset="-122"/>
                <a:cs typeface="Aptos Display Bold" pitchFamily="34" charset="-120"/>
              </a:rPr>
              <a:t> [FIRM NAME]</a:t>
            </a:r>
            <a:endParaRPr lang="en-US" sz="1350" dirty="0">
              <a:solidFill>
                <a:schemeClr val="bg1"/>
              </a:solidFill>
              <a:latin typeface="AvenirNext LT Pro Regular" panose="020B0504020202020204" pitchFamily="34" charset="77"/>
            </a:endParaRPr>
          </a:p>
        </p:txBody>
      </p:sp>
      <p:sp>
        <p:nvSpPr>
          <p:cNvPr id="8" name="In CAS my firm provides strategic financial guidance to clients in industryindustries  handling bookkeeping payroll bill pay and reporting and guiding the owner on budgeting forecasting and big decisions">
            <a:extLst>
              <a:ext uri="{FF2B5EF4-FFF2-40B4-BE49-F238E27FC236}">
                <a16:creationId xmlns:a16="http://schemas.microsoft.com/office/drawing/2014/main" id="{9BF66238-0BC5-A743-D2D8-156ACC9680B1}"/>
              </a:ext>
            </a:extLst>
          </p:cNvPr>
          <p:cNvSpPr/>
          <p:nvPr/>
        </p:nvSpPr>
        <p:spPr>
          <a:xfrm>
            <a:off x="608930" y="2209800"/>
            <a:ext cx="6953920" cy="2743200"/>
          </a:xfrm>
          <a:prstGeom prst="rect">
            <a:avLst/>
          </a:prstGeom>
          <a:noFill/>
          <a:ln/>
        </p:spPr>
        <p:txBody>
          <a:bodyPr wrap="square" lIns="0" tIns="0" rIns="0" bIns="0" rtlCol="0" anchor="t"/>
          <a:lstStyle/>
          <a:p>
            <a:pPr marL="0" indent="0" algn="l">
              <a:lnSpc>
                <a:spcPct val="108333"/>
              </a:lnSpc>
              <a:buNone/>
            </a:pPr>
            <a:r>
              <a:rPr lang="en-US" sz="2100" dirty="0">
                <a:solidFill>
                  <a:srgbClr val="000000"/>
                </a:solidFill>
                <a:latin typeface="AvenirNext LT Pro Regular" panose="020B0504020202020204" pitchFamily="34" charset="77"/>
                <a:ea typeface="Aptos Regular" pitchFamily="34" charset="-122"/>
                <a:cs typeface="Aptos Regular" pitchFamily="34" charset="-120"/>
              </a:rPr>
              <a:t>In CAS, my firm provides strategic financial guidance to clients in [industry/industries] — handling bookkeeping, payroll, bill pay, and reporting, and guiding the owner on budgeting, forecasting, and big decisions.</a:t>
            </a:r>
            <a:endParaRPr lang="en-US" sz="2100" dirty="0">
              <a:latin typeface="AvenirNext LT Pro Regular" panose="020B0504020202020204" pitchFamily="34" charset="77"/>
            </a:endParaRPr>
          </a:p>
        </p:txBody>
      </p:sp>
      <p:sp>
        <p:nvSpPr>
          <p:cNvPr id="9" name="Financial Operations">
            <a:extLst>
              <a:ext uri="{FF2B5EF4-FFF2-40B4-BE49-F238E27FC236}">
                <a16:creationId xmlns:a16="http://schemas.microsoft.com/office/drawing/2014/main" id="{F689306F-6DCC-98C5-9176-8A723A598A0D}"/>
              </a:ext>
            </a:extLst>
          </p:cNvPr>
          <p:cNvSpPr/>
          <p:nvPr/>
        </p:nvSpPr>
        <p:spPr>
          <a:xfrm>
            <a:off x="847725" y="4572000"/>
            <a:ext cx="3448050" cy="381000"/>
          </a:xfrm>
          <a:prstGeom prst="rect">
            <a:avLst/>
          </a:prstGeom>
          <a:noFill/>
          <a:ln/>
        </p:spPr>
        <p:txBody>
          <a:bodyPr wrap="square" lIns="0" tIns="0" rIns="0" bIns="0" rtlCol="0" anchor="t"/>
          <a:lstStyle/>
          <a:p>
            <a:pPr marL="0" indent="0" algn="l">
              <a:lnSpc>
                <a:spcPct val="91667"/>
              </a:lnSpc>
              <a:buNone/>
            </a:pPr>
            <a:r>
              <a:rPr lang="en-US" sz="3600" dirty="0">
                <a:solidFill>
                  <a:srgbClr val="000000"/>
                </a:solidFill>
                <a:latin typeface="Georgia Pro Light" panose="020F0302020204030204" pitchFamily="34" charset="0"/>
                <a:ea typeface="Aptos Display Bold" pitchFamily="34" charset="-122"/>
                <a:cs typeface="Georgia Pro Light" panose="020F0302020204030204" pitchFamily="34" charset="0"/>
              </a:rPr>
              <a:t>Financial operations</a:t>
            </a:r>
            <a:endParaRPr lang="en-US" sz="3600" dirty="0">
              <a:latin typeface="Georgia Pro Light" panose="020F0302020204030204" pitchFamily="34" charset="0"/>
              <a:cs typeface="Georgia Pro Light" panose="020F0302020204030204" pitchFamily="34" charset="0"/>
            </a:endParaRPr>
          </a:p>
        </p:txBody>
      </p:sp>
      <p:sp>
        <p:nvSpPr>
          <p:cNvPr id="10" name="Customize My firm handles bookkeeping payroll and monthly close for 40 small businesses">
            <a:extLst>
              <a:ext uri="{FF2B5EF4-FFF2-40B4-BE49-F238E27FC236}">
                <a16:creationId xmlns:a16="http://schemas.microsoft.com/office/drawing/2014/main" id="{B741A289-0C61-0B13-4CFE-4E05C32ACACD}"/>
              </a:ext>
            </a:extLst>
          </p:cNvPr>
          <p:cNvSpPr/>
          <p:nvPr/>
        </p:nvSpPr>
        <p:spPr>
          <a:xfrm>
            <a:off x="847725" y="5940587"/>
            <a:ext cx="3438525" cy="1146013"/>
          </a:xfrm>
          <a:prstGeom prst="rect">
            <a:avLst/>
          </a:prstGeom>
          <a:noFill/>
          <a:ln/>
        </p:spPr>
        <p:txBody>
          <a:bodyPr wrap="square" lIns="0" tIns="0" rIns="0" bIns="0" rtlCol="0" anchor="t"/>
          <a:lstStyle/>
          <a:p>
            <a:pPr marL="0" indent="0" algn="l">
              <a:lnSpc>
                <a:spcPct val="108333"/>
              </a:lnSpc>
              <a:buNone/>
            </a:pPr>
            <a:r>
              <a:rPr lang="en-US" sz="1800" dirty="0">
                <a:solidFill>
                  <a:srgbClr val="000000"/>
                </a:solidFill>
                <a:latin typeface="AvenirNext LT Pro Regular" panose="020B0504020202020204" pitchFamily="34" charset="77"/>
                <a:ea typeface="Aptos Regular" pitchFamily="34" charset="-122"/>
                <a:cs typeface="Aptos Regular" pitchFamily="34" charset="-120"/>
              </a:rPr>
              <a:t>[Customize: “My firm handles bookkeeping, payroll, and monthly close for ~40 small businesses.”]</a:t>
            </a:r>
            <a:endParaRPr lang="en-US" sz="1800" dirty="0">
              <a:latin typeface="AvenirNext LT Pro Regular" panose="020B0504020202020204" pitchFamily="34" charset="77"/>
            </a:endParaRPr>
          </a:p>
        </p:txBody>
      </p:sp>
      <p:sp>
        <p:nvSpPr>
          <p:cNvPr id="11" name="Reporting and insight">
            <a:extLst>
              <a:ext uri="{FF2B5EF4-FFF2-40B4-BE49-F238E27FC236}">
                <a16:creationId xmlns:a16="http://schemas.microsoft.com/office/drawing/2014/main" id="{79F0FDCB-626E-3A34-3DAA-E4DBDDD0B9F0}"/>
              </a:ext>
            </a:extLst>
          </p:cNvPr>
          <p:cNvSpPr/>
          <p:nvPr/>
        </p:nvSpPr>
        <p:spPr>
          <a:xfrm>
            <a:off x="4886325" y="4572000"/>
            <a:ext cx="3448050" cy="381000"/>
          </a:xfrm>
          <a:prstGeom prst="rect">
            <a:avLst/>
          </a:prstGeom>
          <a:noFill/>
          <a:ln/>
        </p:spPr>
        <p:txBody>
          <a:bodyPr wrap="square" lIns="0" tIns="0" rIns="0" bIns="0" rtlCol="0" anchor="t"/>
          <a:lstStyle/>
          <a:p>
            <a:pPr marL="0" indent="0" algn="l">
              <a:lnSpc>
                <a:spcPct val="91667"/>
              </a:lnSpc>
              <a:buNone/>
            </a:pPr>
            <a:r>
              <a:rPr lang="en-US" sz="3600" dirty="0">
                <a:solidFill>
                  <a:srgbClr val="000000"/>
                </a:solidFill>
                <a:latin typeface="Georgia Pro Light" panose="020F0302020204030204" pitchFamily="34" charset="0"/>
                <a:ea typeface="Aptos Display Bold" pitchFamily="34" charset="-122"/>
                <a:cs typeface="Georgia Pro Light" panose="020F0302020204030204" pitchFamily="34" charset="0"/>
              </a:rPr>
              <a:t>Reporting and insight</a:t>
            </a:r>
            <a:endParaRPr lang="en-US" sz="3600" dirty="0">
              <a:latin typeface="Georgia Pro Light" panose="020F0302020204030204" pitchFamily="34" charset="0"/>
              <a:cs typeface="Georgia Pro Light" panose="020F0302020204030204" pitchFamily="34" charset="0"/>
            </a:endParaRPr>
          </a:p>
        </p:txBody>
      </p:sp>
      <p:sp>
        <p:nvSpPr>
          <p:cNvPr id="12" name="Customize We deliver monthly financials and walk owners through what the numbers mean">
            <a:extLst>
              <a:ext uri="{FF2B5EF4-FFF2-40B4-BE49-F238E27FC236}">
                <a16:creationId xmlns:a16="http://schemas.microsoft.com/office/drawing/2014/main" id="{9579D9AD-99B8-5923-D766-8DC5C4E48BEB}"/>
              </a:ext>
            </a:extLst>
          </p:cNvPr>
          <p:cNvSpPr/>
          <p:nvPr/>
        </p:nvSpPr>
        <p:spPr>
          <a:xfrm>
            <a:off x="4886325" y="5940587"/>
            <a:ext cx="3438525" cy="1146013"/>
          </a:xfrm>
          <a:prstGeom prst="rect">
            <a:avLst/>
          </a:prstGeom>
          <a:noFill/>
          <a:ln/>
        </p:spPr>
        <p:txBody>
          <a:bodyPr wrap="square" lIns="0" tIns="0" rIns="0" bIns="0" rtlCol="0" anchor="t"/>
          <a:lstStyle/>
          <a:p>
            <a:pPr marL="0" indent="0" algn="l">
              <a:lnSpc>
                <a:spcPct val="108333"/>
              </a:lnSpc>
              <a:buNone/>
            </a:pPr>
            <a:r>
              <a:rPr lang="en-US" sz="1800" dirty="0">
                <a:solidFill>
                  <a:srgbClr val="000000"/>
                </a:solidFill>
                <a:latin typeface="AvenirNext LT Pro Regular" panose="020B0504020202020204" pitchFamily="34" charset="77"/>
                <a:ea typeface="Aptos Regular" pitchFamily="34" charset="-122"/>
                <a:cs typeface="Aptos Regular" pitchFamily="34" charset="-120"/>
              </a:rPr>
              <a:t>[Customize: “We deliver </a:t>
            </a:r>
            <a:br>
              <a:rPr lang="en-US" sz="1800" dirty="0">
                <a:solidFill>
                  <a:srgbClr val="000000"/>
                </a:solidFill>
                <a:latin typeface="AvenirNext LT Pro Regular" panose="020B0504020202020204" pitchFamily="34" charset="77"/>
                <a:ea typeface="Aptos Regular" pitchFamily="34" charset="-122"/>
                <a:cs typeface="Aptos Regular" pitchFamily="34" charset="-120"/>
              </a:rPr>
            </a:br>
            <a:r>
              <a:rPr lang="en-US" sz="1800" dirty="0">
                <a:solidFill>
                  <a:srgbClr val="000000"/>
                </a:solidFill>
                <a:latin typeface="AvenirNext LT Pro Regular" panose="020B0504020202020204" pitchFamily="34" charset="77"/>
                <a:ea typeface="Aptos Regular" pitchFamily="34" charset="-122"/>
                <a:cs typeface="Aptos Regular" pitchFamily="34" charset="-120"/>
              </a:rPr>
              <a:t>monthly financials and walk owners through what the numbers mean.”]</a:t>
            </a:r>
            <a:endParaRPr lang="en-US" sz="1800" dirty="0">
              <a:latin typeface="AvenirNext LT Pro Regular" panose="020B0504020202020204" pitchFamily="34" charset="77"/>
            </a:endParaRPr>
          </a:p>
        </p:txBody>
      </p:sp>
      <p:sp>
        <p:nvSpPr>
          <p:cNvPr id="13" name="Strategic guidance">
            <a:extLst>
              <a:ext uri="{FF2B5EF4-FFF2-40B4-BE49-F238E27FC236}">
                <a16:creationId xmlns:a16="http://schemas.microsoft.com/office/drawing/2014/main" id="{98EB408F-3969-4C66-B2ED-D5023157F5A4}"/>
              </a:ext>
            </a:extLst>
          </p:cNvPr>
          <p:cNvSpPr/>
          <p:nvPr/>
        </p:nvSpPr>
        <p:spPr>
          <a:xfrm>
            <a:off x="8924925" y="4572000"/>
            <a:ext cx="3448050" cy="381000"/>
          </a:xfrm>
          <a:prstGeom prst="rect">
            <a:avLst/>
          </a:prstGeom>
          <a:noFill/>
          <a:ln/>
        </p:spPr>
        <p:txBody>
          <a:bodyPr wrap="square" lIns="0" tIns="0" rIns="0" bIns="0" rtlCol="0" anchor="t"/>
          <a:lstStyle/>
          <a:p>
            <a:pPr marL="0" indent="0" algn="l">
              <a:lnSpc>
                <a:spcPct val="91667"/>
              </a:lnSpc>
              <a:buNone/>
            </a:pPr>
            <a:r>
              <a:rPr lang="en-US" sz="3600" dirty="0">
                <a:solidFill>
                  <a:srgbClr val="000000"/>
                </a:solidFill>
                <a:latin typeface="Georgia Pro Light" panose="020F0302020204030204" pitchFamily="34" charset="0"/>
                <a:ea typeface="Aptos Display Bold" pitchFamily="34" charset="-122"/>
                <a:cs typeface="Georgia Pro Light" panose="020F0302020204030204" pitchFamily="34" charset="0"/>
              </a:rPr>
              <a:t>Strategic guidance</a:t>
            </a:r>
            <a:endParaRPr lang="en-US" sz="3600" dirty="0">
              <a:latin typeface="Georgia Pro Light" panose="020F0302020204030204" pitchFamily="34" charset="0"/>
              <a:cs typeface="Georgia Pro Light" panose="020F0302020204030204" pitchFamily="34" charset="0"/>
            </a:endParaRPr>
          </a:p>
        </p:txBody>
      </p:sp>
      <p:sp>
        <p:nvSpPr>
          <p:cNvPr id="14" name="Customize For clients who need it we act as an outsourced CFO  budgeting forecasting planning for growth">
            <a:extLst>
              <a:ext uri="{FF2B5EF4-FFF2-40B4-BE49-F238E27FC236}">
                <a16:creationId xmlns:a16="http://schemas.microsoft.com/office/drawing/2014/main" id="{6C5837EB-350E-6694-4F23-223BA8A001FA}"/>
              </a:ext>
            </a:extLst>
          </p:cNvPr>
          <p:cNvSpPr/>
          <p:nvPr/>
        </p:nvSpPr>
        <p:spPr>
          <a:xfrm>
            <a:off x="8924925" y="6041183"/>
            <a:ext cx="3438525" cy="1045417"/>
          </a:xfrm>
          <a:prstGeom prst="rect">
            <a:avLst/>
          </a:prstGeom>
          <a:noFill/>
          <a:ln/>
        </p:spPr>
        <p:txBody>
          <a:bodyPr wrap="square" lIns="0" tIns="0" rIns="0" bIns="0" rtlCol="0" anchor="t"/>
          <a:lstStyle/>
          <a:p>
            <a:pPr marL="0" indent="0" algn="l">
              <a:lnSpc>
                <a:spcPct val="108333"/>
              </a:lnSpc>
              <a:buNone/>
            </a:pPr>
            <a:r>
              <a:rPr lang="en-US" sz="1800" dirty="0">
                <a:solidFill>
                  <a:srgbClr val="000000"/>
                </a:solidFill>
                <a:latin typeface="AvenirNext LT Pro Regular" panose="020B0504020202020204" pitchFamily="34" charset="77"/>
                <a:ea typeface="Aptos Regular" pitchFamily="34" charset="-122"/>
                <a:cs typeface="Aptos Regular" pitchFamily="34" charset="-120"/>
              </a:rPr>
              <a:t>[Customize: “For clients who need it, we act as an outsourced CFO — budgeting, forecasting, planning for growth.”]</a:t>
            </a:r>
            <a:endParaRPr lang="en-US" sz="1800" dirty="0">
              <a:latin typeface="AvenirNext LT Pro Regular" panose="020B0504020202020204" pitchFamily="34" charset="77"/>
            </a:endParaRPr>
          </a:p>
        </p:txBody>
      </p:sp>
      <p:sp>
        <p:nvSpPr>
          <p:cNvPr id="15" name="Years in practice">
            <a:extLst>
              <a:ext uri="{FF2B5EF4-FFF2-40B4-BE49-F238E27FC236}">
                <a16:creationId xmlns:a16="http://schemas.microsoft.com/office/drawing/2014/main" id="{6F8D9EB4-52DE-FD79-F57A-CA85EA1DD7F2}"/>
              </a:ext>
            </a:extLst>
          </p:cNvPr>
          <p:cNvSpPr/>
          <p:nvPr/>
        </p:nvSpPr>
        <p:spPr>
          <a:xfrm>
            <a:off x="13639800" y="2209800"/>
            <a:ext cx="4152900" cy="190500"/>
          </a:xfrm>
          <a:prstGeom prst="rect">
            <a:avLst/>
          </a:prstGeom>
          <a:noFill/>
          <a:ln/>
        </p:spPr>
        <p:txBody>
          <a:bodyPr wrap="square" lIns="0" tIns="0" rIns="0" bIns="0" rtlCol="0" anchor="t"/>
          <a:lstStyle/>
          <a:p>
            <a:pPr marL="0" indent="0" algn="l">
              <a:lnSpc>
                <a:spcPct val="91667"/>
              </a:lnSpc>
              <a:buNone/>
            </a:pPr>
            <a:r>
              <a:rPr lang="en-US" sz="1350" kern="0" spc="135" dirty="0">
                <a:solidFill>
                  <a:schemeClr val="bg1"/>
                </a:solidFill>
                <a:latin typeface="AvenirNext LT Pro Regular" panose="020B0504020202020204" pitchFamily="34" charset="77"/>
                <a:ea typeface="Aptos Light" pitchFamily="34" charset="-122"/>
                <a:cs typeface="Aptos Light" pitchFamily="34" charset="-120"/>
              </a:rPr>
              <a:t>YEARS IN PRACTICE</a:t>
            </a:r>
            <a:endParaRPr lang="en-US" sz="1350" dirty="0">
              <a:solidFill>
                <a:schemeClr val="bg1"/>
              </a:solidFill>
              <a:latin typeface="AvenirNext LT Pro Regular" panose="020B0504020202020204" pitchFamily="34" charset="77"/>
            </a:endParaRPr>
          </a:p>
        </p:txBody>
      </p:sp>
      <p:sp>
        <p:nvSpPr>
          <p:cNvPr id="16" name="years">
            <a:extLst>
              <a:ext uri="{FF2B5EF4-FFF2-40B4-BE49-F238E27FC236}">
                <a16:creationId xmlns:a16="http://schemas.microsoft.com/office/drawing/2014/main" id="{118C025D-2C8E-9187-2763-31E2E92B2E39}"/>
              </a:ext>
            </a:extLst>
          </p:cNvPr>
          <p:cNvSpPr/>
          <p:nvPr/>
        </p:nvSpPr>
        <p:spPr>
          <a:xfrm>
            <a:off x="13639799" y="2628900"/>
            <a:ext cx="4162425" cy="600075"/>
          </a:xfrm>
          <a:prstGeom prst="rect">
            <a:avLst/>
          </a:prstGeom>
          <a:noFill/>
          <a:ln/>
        </p:spPr>
        <p:txBody>
          <a:bodyPr wrap="square" lIns="0" tIns="0" rIns="0" bIns="0" rtlCol="0" anchor="t"/>
          <a:lstStyle/>
          <a:p>
            <a:pPr marL="0" indent="0" algn="l">
              <a:lnSpc>
                <a:spcPct val="91667"/>
              </a:lnSpc>
              <a:buNone/>
            </a:pPr>
            <a:r>
              <a:rPr lang="en-US" sz="7200" b="1" dirty="0">
                <a:solidFill>
                  <a:srgbClr val="C0E7FF"/>
                </a:solidFill>
                <a:latin typeface="AvenirNext LT Pro Medium" panose="020B0504020202020204" pitchFamily="34" charset="77"/>
                <a:ea typeface="Aptos Bold" pitchFamily="34" charset="-122"/>
                <a:cs typeface="Aptos Bold" pitchFamily="34" charset="-120"/>
              </a:rPr>
              <a:t>##</a:t>
            </a:r>
            <a:r>
              <a:rPr lang="en-US" sz="5400" b="1" dirty="0">
                <a:solidFill>
                  <a:srgbClr val="C0E7FF"/>
                </a:solidFill>
                <a:latin typeface="AvenirNext LT Pro Medium" panose="020B0504020202020204" pitchFamily="34" charset="77"/>
                <a:ea typeface="Aptos Bold" pitchFamily="34" charset="-122"/>
                <a:cs typeface="Aptos Bold" pitchFamily="34" charset="-120"/>
              </a:rPr>
              <a:t> </a:t>
            </a:r>
            <a:r>
              <a:rPr lang="en-US" sz="4200" b="1" dirty="0">
                <a:solidFill>
                  <a:srgbClr val="C0E7FF"/>
                </a:solidFill>
                <a:latin typeface="AvenirNext LT Pro Medium" panose="020B0504020202020204" pitchFamily="34" charset="77"/>
                <a:ea typeface="Aptos Bold" pitchFamily="34" charset="-122"/>
                <a:cs typeface="Aptos Bold" pitchFamily="34" charset="-120"/>
              </a:rPr>
              <a:t>years</a:t>
            </a:r>
            <a:endParaRPr lang="en-US" sz="7200" b="1" dirty="0">
              <a:solidFill>
                <a:srgbClr val="C0E7FF"/>
              </a:solidFill>
              <a:latin typeface="AvenirNext LT Pro Medium" panose="020B0504020202020204" pitchFamily="34" charset="77"/>
            </a:endParaRPr>
          </a:p>
        </p:txBody>
      </p:sp>
      <p:sp>
        <p:nvSpPr>
          <p:cNvPr id="17" name="team size">
            <a:extLst>
              <a:ext uri="{FF2B5EF4-FFF2-40B4-BE49-F238E27FC236}">
                <a16:creationId xmlns:a16="http://schemas.microsoft.com/office/drawing/2014/main" id="{4113D7B5-6AEA-E3DF-50A3-066FAE6907AE}"/>
              </a:ext>
            </a:extLst>
          </p:cNvPr>
          <p:cNvSpPr/>
          <p:nvPr/>
        </p:nvSpPr>
        <p:spPr>
          <a:xfrm>
            <a:off x="13639800" y="4060239"/>
            <a:ext cx="4152900" cy="190500"/>
          </a:xfrm>
          <a:prstGeom prst="rect">
            <a:avLst/>
          </a:prstGeom>
          <a:noFill/>
          <a:ln/>
        </p:spPr>
        <p:txBody>
          <a:bodyPr wrap="square" lIns="0" tIns="0" rIns="0" bIns="0" rtlCol="0" anchor="t"/>
          <a:lstStyle/>
          <a:p>
            <a:pPr marL="0" indent="0" algn="l">
              <a:lnSpc>
                <a:spcPct val="91667"/>
              </a:lnSpc>
              <a:buNone/>
            </a:pPr>
            <a:r>
              <a:rPr lang="en-US" sz="1350" kern="0" spc="135" dirty="0">
                <a:solidFill>
                  <a:schemeClr val="bg1"/>
                </a:solidFill>
                <a:latin typeface="AvenirNext LT Pro Regular" panose="020B0504020202020204" pitchFamily="34" charset="77"/>
                <a:ea typeface="Aptos Light" pitchFamily="34" charset="-122"/>
                <a:cs typeface="Aptos Light" pitchFamily="34" charset="-120"/>
              </a:rPr>
              <a:t>TEAM SIZE</a:t>
            </a:r>
            <a:endParaRPr lang="en-US" sz="1350" dirty="0">
              <a:solidFill>
                <a:schemeClr val="bg1"/>
              </a:solidFill>
              <a:latin typeface="AvenirNext LT Pro Regular" panose="020B0504020202020204" pitchFamily="34" charset="77"/>
            </a:endParaRPr>
          </a:p>
        </p:txBody>
      </p:sp>
      <p:sp>
        <p:nvSpPr>
          <p:cNvPr id="18" name="members">
            <a:extLst>
              <a:ext uri="{FF2B5EF4-FFF2-40B4-BE49-F238E27FC236}">
                <a16:creationId xmlns:a16="http://schemas.microsoft.com/office/drawing/2014/main" id="{1224A584-E1F9-140C-C998-337CC90B7086}"/>
              </a:ext>
            </a:extLst>
          </p:cNvPr>
          <p:cNvSpPr/>
          <p:nvPr/>
        </p:nvSpPr>
        <p:spPr>
          <a:xfrm>
            <a:off x="13639800" y="4479339"/>
            <a:ext cx="4352925" cy="600075"/>
          </a:xfrm>
          <a:prstGeom prst="rect">
            <a:avLst/>
          </a:prstGeom>
          <a:noFill/>
          <a:ln/>
        </p:spPr>
        <p:txBody>
          <a:bodyPr wrap="square" lIns="0" tIns="0" rIns="0" bIns="0" rtlCol="0" anchor="t"/>
          <a:lstStyle/>
          <a:p>
            <a:pPr marL="0" indent="0" algn="l">
              <a:lnSpc>
                <a:spcPct val="91667"/>
              </a:lnSpc>
              <a:buNone/>
            </a:pPr>
            <a:r>
              <a:rPr lang="en-US" sz="7200" b="1" dirty="0">
                <a:solidFill>
                  <a:srgbClr val="C0E7FF"/>
                </a:solidFill>
                <a:latin typeface="AvenirNext LT Pro Medium" panose="020B0504020202020204" pitchFamily="34" charset="77"/>
                <a:ea typeface="Aptos Bold" pitchFamily="34" charset="-122"/>
                <a:cs typeface="Aptos Bold" pitchFamily="34" charset="-120"/>
              </a:rPr>
              <a:t>##</a:t>
            </a:r>
            <a:r>
              <a:rPr lang="en-US" sz="5400" b="1" dirty="0">
                <a:solidFill>
                  <a:srgbClr val="C0E7FF"/>
                </a:solidFill>
                <a:latin typeface="AvenirNext LT Pro Medium" panose="020B0504020202020204" pitchFamily="34" charset="77"/>
                <a:ea typeface="Aptos Bold" pitchFamily="34" charset="-122"/>
                <a:cs typeface="Aptos Bold" pitchFamily="34" charset="-120"/>
              </a:rPr>
              <a:t> </a:t>
            </a:r>
            <a:r>
              <a:rPr lang="en-US" sz="4200" b="1" dirty="0">
                <a:solidFill>
                  <a:srgbClr val="C0E7FF"/>
                </a:solidFill>
                <a:latin typeface="AvenirNext LT Pro Medium" panose="020B0504020202020204" pitchFamily="34" charset="77"/>
                <a:ea typeface="Aptos Bold" pitchFamily="34" charset="-122"/>
                <a:cs typeface="Aptos Bold" pitchFamily="34" charset="-120"/>
              </a:rPr>
              <a:t>members</a:t>
            </a:r>
            <a:endParaRPr lang="en-US" sz="7200" b="1" dirty="0">
              <a:solidFill>
                <a:srgbClr val="C0E7FF"/>
              </a:solidFill>
              <a:latin typeface="AvenirNext LT Pro Medium" panose="020B0504020202020204" pitchFamily="34" charset="77"/>
            </a:endParaRPr>
          </a:p>
        </p:txBody>
      </p:sp>
      <p:sp>
        <p:nvSpPr>
          <p:cNvPr id="19" name="Client niche">
            <a:extLst>
              <a:ext uri="{FF2B5EF4-FFF2-40B4-BE49-F238E27FC236}">
                <a16:creationId xmlns:a16="http://schemas.microsoft.com/office/drawing/2014/main" id="{475F3E21-D1FD-88F6-348A-41D14044E68F}"/>
              </a:ext>
            </a:extLst>
          </p:cNvPr>
          <p:cNvSpPr/>
          <p:nvPr/>
        </p:nvSpPr>
        <p:spPr>
          <a:xfrm>
            <a:off x="13639800" y="5910678"/>
            <a:ext cx="4152900" cy="190500"/>
          </a:xfrm>
          <a:prstGeom prst="rect">
            <a:avLst/>
          </a:prstGeom>
          <a:noFill/>
          <a:ln/>
        </p:spPr>
        <p:txBody>
          <a:bodyPr wrap="square" lIns="0" tIns="0" rIns="0" bIns="0" rtlCol="0" anchor="t"/>
          <a:lstStyle/>
          <a:p>
            <a:pPr marL="0" indent="0" algn="l">
              <a:lnSpc>
                <a:spcPct val="91667"/>
              </a:lnSpc>
              <a:buNone/>
            </a:pPr>
            <a:r>
              <a:rPr lang="en-US" sz="1350" kern="0" spc="135" dirty="0">
                <a:solidFill>
                  <a:schemeClr val="bg1"/>
                </a:solidFill>
                <a:latin typeface="AvenirNext LT Pro Regular" panose="020B0504020202020204" pitchFamily="34" charset="77"/>
                <a:ea typeface="Aptos Light" pitchFamily="34" charset="-122"/>
                <a:cs typeface="Aptos Light" pitchFamily="34" charset="-120"/>
              </a:rPr>
              <a:t>CLIENT NICHE</a:t>
            </a:r>
            <a:endParaRPr lang="en-US" sz="1350" dirty="0">
              <a:solidFill>
                <a:schemeClr val="bg1"/>
              </a:solidFill>
              <a:latin typeface="AvenirNext LT Pro Regular" panose="020B0504020202020204" pitchFamily="34" charset="77"/>
            </a:endParaRPr>
          </a:p>
        </p:txBody>
      </p:sp>
      <p:sp>
        <p:nvSpPr>
          <p:cNvPr id="20" name="Cloud-based practice built on QuickBooks Online">
            <a:extLst>
              <a:ext uri="{FF2B5EF4-FFF2-40B4-BE49-F238E27FC236}">
                <a16:creationId xmlns:a16="http://schemas.microsoft.com/office/drawing/2014/main" id="{58F9E6D1-F1F4-47E2-8194-06F3B55C66F0}"/>
              </a:ext>
            </a:extLst>
          </p:cNvPr>
          <p:cNvSpPr/>
          <p:nvPr/>
        </p:nvSpPr>
        <p:spPr>
          <a:xfrm>
            <a:off x="13639800" y="6394021"/>
            <a:ext cx="4152900" cy="709714"/>
          </a:xfrm>
          <a:prstGeom prst="rect">
            <a:avLst/>
          </a:prstGeom>
          <a:noFill/>
          <a:ln/>
        </p:spPr>
        <p:txBody>
          <a:bodyPr wrap="square" lIns="0" tIns="0" rIns="0" bIns="0" rtlCol="0" anchor="t"/>
          <a:lstStyle/>
          <a:p>
            <a:pPr marL="0" indent="0" algn="l">
              <a:lnSpc>
                <a:spcPct val="91667"/>
              </a:lnSpc>
              <a:buNone/>
            </a:pPr>
            <a:r>
              <a:rPr lang="en-US" sz="2700" b="1" dirty="0">
                <a:solidFill>
                  <a:srgbClr val="C0E7FF"/>
                </a:solidFill>
                <a:latin typeface="AvenirNext LT Pro Medium" panose="020B0504020202020204" pitchFamily="34" charset="77"/>
                <a:ea typeface="Aptos Bold" pitchFamily="34" charset="-122"/>
                <a:cs typeface="Aptos Bold" pitchFamily="34" charset="-120"/>
              </a:rPr>
              <a:t>Cloud-based practice built on QuickBooks Online</a:t>
            </a:r>
            <a:endParaRPr lang="en-US" sz="2700" b="1" dirty="0">
              <a:solidFill>
                <a:srgbClr val="C0E7FF"/>
              </a:solidFill>
              <a:latin typeface="AvenirNext LT Pro Medium" panose="020B0504020202020204" pitchFamily="34" charset="77"/>
            </a:endParaRPr>
          </a:p>
        </p:txBody>
      </p:sp>
      <p:sp>
        <p:nvSpPr>
          <p:cNvPr id="23" name="For 2-year colleges">
            <a:extLst>
              <a:ext uri="{FF2B5EF4-FFF2-40B4-BE49-F238E27FC236}">
                <a16:creationId xmlns:a16="http://schemas.microsoft.com/office/drawing/2014/main" id="{BBFF5EF1-7A42-0E7D-F73D-8E52C84F13DD}"/>
              </a:ext>
            </a:extLst>
          </p:cNvPr>
          <p:cNvSpPr/>
          <p:nvPr/>
        </p:nvSpPr>
        <p:spPr>
          <a:xfrm>
            <a:off x="9629775" y="685800"/>
            <a:ext cx="3248025" cy="295275"/>
          </a:xfrm>
          <a:prstGeom prst="rect">
            <a:avLst/>
          </a:prstGeom>
          <a:noFill/>
          <a:ln/>
        </p:spPr>
        <p:txBody>
          <a:bodyPr wrap="square" lIns="0" tIns="0" rIns="0" bIns="0" rtlCol="0" anchor="t"/>
          <a:lstStyle/>
          <a:p>
            <a:pPr marL="0" indent="0" algn="r">
              <a:lnSpc>
                <a:spcPct val="108333"/>
              </a:lnSpc>
              <a:buNone/>
            </a:pPr>
            <a:r>
              <a:rPr lang="en-US" sz="1800" b="1" dirty="0">
                <a:solidFill>
                  <a:srgbClr val="FF10BF"/>
                </a:solidFill>
                <a:latin typeface="Aptos Bold" pitchFamily="34" charset="0"/>
                <a:ea typeface="Aptos Bold" pitchFamily="34" charset="-122"/>
                <a:cs typeface="Aptos Bold" pitchFamily="34" charset="-120"/>
              </a:rPr>
              <a:t>[CUSTOMIZE THIS SLIDE]</a:t>
            </a:r>
            <a:endParaRPr lang="en-US" sz="1800" dirty="0"/>
          </a:p>
        </p:txBody>
      </p:sp>
    </p:spTree>
    <p:extLst>
      <p:ext uri="{BB962C8B-B14F-4D97-AF65-F5344CB8AC3E}">
        <p14:creationId xmlns:p14="http://schemas.microsoft.com/office/powerpoint/2010/main" val="2867732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9E615DA5-9C13-2EA9-AD7F-30A4E355B1A3}"/>
            </a:ext>
          </a:extLst>
        </p:cNvPr>
        <p:cNvGrpSpPr/>
        <p:nvPr/>
      </p:nvGrpSpPr>
      <p:grpSpPr>
        <a:xfrm>
          <a:off x="0" y="0"/>
          <a:ext cx="0" cy="0"/>
          <a:chOff x="0" y="0"/>
          <a:chExt cx="0" cy="0"/>
        </a:xfrm>
      </p:grpSpPr>
      <p:pic>
        <p:nvPicPr>
          <p:cNvPr id="2" name="Rectangle 1" descr="preencoded.png">
            <a:extLst>
              <a:ext uri="{FF2B5EF4-FFF2-40B4-BE49-F238E27FC236}">
                <a16:creationId xmlns:a16="http://schemas.microsoft.com/office/drawing/2014/main" id="{EC27B280-995D-7DA3-3EEF-EB86009793FF}"/>
              </a:ext>
            </a:extLst>
          </p:cNvPr>
          <p:cNvPicPr>
            <a:picLocks noChangeAspect="1"/>
          </p:cNvPicPr>
          <p:nvPr/>
        </p:nvPicPr>
        <p:blipFill>
          <a:blip r:embed="rId3"/>
          <a:srcRect/>
          <a:stretch/>
        </p:blipFill>
        <p:spPr>
          <a:xfrm>
            <a:off x="0" y="0"/>
            <a:ext cx="18288000" cy="10287000"/>
          </a:xfrm>
          <a:prstGeom prst="rect">
            <a:avLst/>
          </a:prstGeom>
        </p:spPr>
      </p:pic>
      <p:sp>
        <p:nvSpPr>
          <p:cNvPr id="22" name="Rectangle 21">
            <a:extLst>
              <a:ext uri="{FF2B5EF4-FFF2-40B4-BE49-F238E27FC236}">
                <a16:creationId xmlns:a16="http://schemas.microsoft.com/office/drawing/2014/main" id="{C8C9FE4C-D83C-6CA4-835E-A5CA1458EA29}"/>
              </a:ext>
            </a:extLst>
          </p:cNvPr>
          <p:cNvSpPr/>
          <p:nvPr/>
        </p:nvSpPr>
        <p:spPr>
          <a:xfrm>
            <a:off x="613640" y="5156232"/>
            <a:ext cx="5800436" cy="5130768"/>
          </a:xfrm>
          <a:prstGeom prst="rect">
            <a:avLst/>
          </a:prstGeom>
          <a:solidFill>
            <a:srgbClr val="0039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CE174EA-BC57-90A3-28C3-2F8227802B2D}"/>
              </a:ext>
            </a:extLst>
          </p:cNvPr>
          <p:cNvSpPr/>
          <p:nvPr/>
        </p:nvSpPr>
        <p:spPr>
          <a:xfrm>
            <a:off x="6414076" y="4536812"/>
            <a:ext cx="5777921" cy="5750188"/>
          </a:xfrm>
          <a:prstGeom prst="rect">
            <a:avLst/>
          </a:prstGeom>
          <a:solidFill>
            <a:srgbClr val="0075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2">
            <a:extLst>
              <a:ext uri="{FF2B5EF4-FFF2-40B4-BE49-F238E27FC236}">
                <a16:creationId xmlns:a16="http://schemas.microsoft.com/office/drawing/2014/main" id="{39CBD6CE-669D-5B26-CA24-E04B2B5407FC}"/>
              </a:ext>
            </a:extLst>
          </p:cNvPr>
          <p:cNvSpPr/>
          <p:nvPr/>
        </p:nvSpPr>
        <p:spPr>
          <a:xfrm rot="10800000">
            <a:off x="12191998" y="3900072"/>
            <a:ext cx="6096001" cy="6386928"/>
          </a:xfrm>
          <a:prstGeom prst="rect">
            <a:avLst/>
          </a:prstGeom>
          <a:solidFill>
            <a:srgbClr val="000000"/>
          </a:solidFill>
          <a:ln>
            <a:noFill/>
          </a:ln>
        </p:spPr>
        <p:txBody>
          <a:bodyPr/>
          <a:lstStyle/>
          <a:p>
            <a:endParaRPr lang="en-US"/>
          </a:p>
        </p:txBody>
      </p:sp>
      <p:sp>
        <p:nvSpPr>
          <p:cNvPr id="6" name="What is Client Advisory Services">
            <a:extLst>
              <a:ext uri="{FF2B5EF4-FFF2-40B4-BE49-F238E27FC236}">
                <a16:creationId xmlns:a16="http://schemas.microsoft.com/office/drawing/2014/main" id="{4FD04C01-D9FE-8E5F-7DFA-FE95C38094C3}"/>
              </a:ext>
            </a:extLst>
          </p:cNvPr>
          <p:cNvSpPr/>
          <p:nvPr/>
        </p:nvSpPr>
        <p:spPr>
          <a:xfrm>
            <a:off x="609601" y="685800"/>
            <a:ext cx="6049818" cy="590550"/>
          </a:xfrm>
          <a:prstGeom prst="rect">
            <a:avLst/>
          </a:prstGeom>
          <a:noFill/>
          <a:ln/>
        </p:spPr>
        <p:txBody>
          <a:bodyPr wrap="square" lIns="0" tIns="0" rIns="0" bIns="0" rtlCol="0" anchor="t"/>
          <a:lstStyle/>
          <a:p>
            <a:pPr marL="0" indent="0" algn="l">
              <a:lnSpc>
                <a:spcPct val="91667"/>
              </a:lnSpc>
              <a:buNone/>
            </a:pPr>
            <a:r>
              <a:rPr lang="en-US" sz="4200" dirty="0">
                <a:solidFill>
                  <a:srgbClr val="000000"/>
                </a:solidFill>
                <a:latin typeface="Georgia Pro Light" panose="020F0302020204030204" pitchFamily="34" charset="0"/>
                <a:ea typeface="Aptos Display Bold" pitchFamily="34" charset="-122"/>
                <a:cs typeface="Georgia Pro Light" panose="020F0302020204030204" pitchFamily="34" charset="0"/>
              </a:rPr>
              <a:t>Why I focus on CAS — and why firms across the country are investing in it</a:t>
            </a:r>
            <a:endParaRPr lang="en-US" sz="4200" dirty="0">
              <a:latin typeface="Georgia Pro Light" panose="020F0302020204030204" pitchFamily="34" charset="0"/>
              <a:cs typeface="Georgia Pro Light" panose="020F0302020204030204" pitchFamily="34" charset="0"/>
            </a:endParaRPr>
          </a:p>
        </p:txBody>
      </p:sp>
      <p:sp>
        <p:nvSpPr>
          <p:cNvPr id="8" name="Businesses are asking for it">
            <a:extLst>
              <a:ext uri="{FF2B5EF4-FFF2-40B4-BE49-F238E27FC236}">
                <a16:creationId xmlns:a16="http://schemas.microsoft.com/office/drawing/2014/main" id="{B9ACE097-5367-2516-8B2A-EB4407B7E85E}"/>
              </a:ext>
            </a:extLst>
          </p:cNvPr>
          <p:cNvSpPr/>
          <p:nvPr/>
        </p:nvSpPr>
        <p:spPr>
          <a:xfrm>
            <a:off x="1066800" y="5842032"/>
            <a:ext cx="4600575" cy="381000"/>
          </a:xfrm>
          <a:prstGeom prst="rect">
            <a:avLst/>
          </a:prstGeom>
          <a:noFill/>
          <a:ln/>
        </p:spPr>
        <p:txBody>
          <a:bodyPr wrap="square" lIns="0" tIns="0" rIns="0" bIns="0" rtlCol="0" anchor="t"/>
          <a:lstStyle/>
          <a:p>
            <a:pPr marL="0" indent="0" algn="l">
              <a:lnSpc>
                <a:spcPct val="91667"/>
              </a:lnSpc>
              <a:buNone/>
            </a:pPr>
            <a:r>
              <a:rPr lang="en-US" sz="2800" dirty="0">
                <a:solidFill>
                  <a:srgbClr val="FFFFFF"/>
                </a:solidFill>
                <a:latin typeface="Georgia Pro Light" panose="020F0302020204030204" pitchFamily="34" charset="0"/>
                <a:ea typeface="Aptos Display Bold" pitchFamily="34" charset="-122"/>
                <a:cs typeface="Georgia Pro Light" panose="020F0302020204030204" pitchFamily="34" charset="0"/>
              </a:rPr>
              <a:t>Businesses are asking for it</a:t>
            </a:r>
            <a:endParaRPr lang="en-US" sz="2800" dirty="0">
              <a:latin typeface="Georgia Pro Light" panose="020F0302020204030204" pitchFamily="34" charset="0"/>
              <a:cs typeface="Georgia Pro Light" panose="020F0302020204030204" pitchFamily="34" charset="0"/>
            </a:endParaRPr>
          </a:p>
        </p:txBody>
      </p:sp>
      <p:sp>
        <p:nvSpPr>
          <p:cNvPr id="9" name="name_90">
            <a:extLst>
              <a:ext uri="{FF2B5EF4-FFF2-40B4-BE49-F238E27FC236}">
                <a16:creationId xmlns:a16="http://schemas.microsoft.com/office/drawing/2014/main" id="{B982079F-8DEE-8E37-2086-047CDFD25A98}"/>
              </a:ext>
            </a:extLst>
          </p:cNvPr>
          <p:cNvSpPr/>
          <p:nvPr/>
        </p:nvSpPr>
        <p:spPr>
          <a:xfrm>
            <a:off x="1066800" y="6689757"/>
            <a:ext cx="4600575" cy="895350"/>
          </a:xfrm>
          <a:prstGeom prst="rect">
            <a:avLst/>
          </a:prstGeom>
          <a:noFill/>
          <a:ln/>
        </p:spPr>
        <p:txBody>
          <a:bodyPr wrap="square" lIns="0" tIns="0" rIns="0" bIns="0" rtlCol="0" anchor="t"/>
          <a:lstStyle/>
          <a:p>
            <a:pPr marL="0" indent="0" algn="l">
              <a:lnSpc>
                <a:spcPct val="108333"/>
              </a:lnSpc>
              <a:buNone/>
            </a:pPr>
            <a:r>
              <a:rPr lang="en-US" sz="5400" b="1" dirty="0">
                <a:solidFill>
                  <a:srgbClr val="C0E7FF"/>
                </a:solidFill>
                <a:latin typeface="AvenirNext LT Pro Medium" panose="020B0504020202020204" pitchFamily="34" charset="77"/>
                <a:ea typeface="Aptos Bold" pitchFamily="34" charset="-122"/>
                <a:cs typeface="Aptos Bold" pitchFamily="34" charset="-120"/>
              </a:rPr>
              <a:t>90%</a:t>
            </a:r>
            <a:endParaRPr lang="en-US" sz="5400" b="1" dirty="0">
              <a:solidFill>
                <a:srgbClr val="C0E7FF"/>
              </a:solidFill>
              <a:latin typeface="AvenirNext LT Pro Medium" panose="020B0504020202020204" pitchFamily="34" charset="77"/>
            </a:endParaRPr>
          </a:p>
        </p:txBody>
      </p:sp>
      <p:sp>
        <p:nvSpPr>
          <p:cNvPr id="10" name="of business clients report interest in advisory or consulting services from their accountant">
            <a:extLst>
              <a:ext uri="{FF2B5EF4-FFF2-40B4-BE49-F238E27FC236}">
                <a16:creationId xmlns:a16="http://schemas.microsoft.com/office/drawing/2014/main" id="{D31DAF3A-C24E-349B-2911-7031B074967E}"/>
              </a:ext>
            </a:extLst>
          </p:cNvPr>
          <p:cNvSpPr/>
          <p:nvPr/>
        </p:nvSpPr>
        <p:spPr>
          <a:xfrm>
            <a:off x="1066800" y="7699407"/>
            <a:ext cx="4591050" cy="885825"/>
          </a:xfrm>
          <a:prstGeom prst="rect">
            <a:avLst/>
          </a:prstGeom>
          <a:noFill/>
          <a:ln/>
        </p:spPr>
        <p:txBody>
          <a:bodyPr wrap="square" lIns="0" tIns="0" rIns="0" bIns="0" rtlCol="0" anchor="t"/>
          <a:lstStyle/>
          <a:p>
            <a:pPr marL="0" indent="0" algn="l">
              <a:lnSpc>
                <a:spcPct val="108333"/>
              </a:lnSpc>
              <a:buNone/>
            </a:pPr>
            <a:r>
              <a:rPr lang="en-US" sz="1800" dirty="0">
                <a:solidFill>
                  <a:srgbClr val="FFFFFF"/>
                </a:solidFill>
                <a:latin typeface="AvenirNext LT Pro Regular" panose="020B0504020202020204" pitchFamily="34" charset="77"/>
                <a:ea typeface="Aptos Regular" pitchFamily="34" charset="-122"/>
                <a:cs typeface="Aptos Regular" pitchFamily="34" charset="-120"/>
              </a:rPr>
              <a:t>of business clients report interest in advisory or consulting services from </a:t>
            </a:r>
            <a:br>
              <a:rPr lang="en-US" sz="1800" dirty="0">
                <a:solidFill>
                  <a:srgbClr val="FFFFFF"/>
                </a:solidFill>
                <a:latin typeface="AvenirNext LT Pro Regular" panose="020B0504020202020204" pitchFamily="34" charset="77"/>
                <a:ea typeface="Aptos Regular" pitchFamily="34" charset="-122"/>
                <a:cs typeface="Aptos Regular" pitchFamily="34" charset="-120"/>
              </a:rPr>
            </a:br>
            <a:r>
              <a:rPr lang="en-US" sz="1800" dirty="0">
                <a:solidFill>
                  <a:srgbClr val="FFFFFF"/>
                </a:solidFill>
                <a:latin typeface="AvenirNext LT Pro Regular" panose="020B0504020202020204" pitchFamily="34" charset="77"/>
                <a:ea typeface="Aptos Regular" pitchFamily="34" charset="-122"/>
                <a:cs typeface="Aptos Regular" pitchFamily="34" charset="-120"/>
              </a:rPr>
              <a:t>their accountant.</a:t>
            </a:r>
            <a:br>
              <a:rPr dirty="0">
                <a:latin typeface="AvenirNext LT Pro Regular" panose="020B0504020202020204" pitchFamily="34" charset="77"/>
              </a:rPr>
            </a:br>
            <a:endParaRPr lang="en-US" sz="1800" dirty="0">
              <a:latin typeface="AvenirNext LT Pro Regular" panose="020B0504020202020204" pitchFamily="34" charset="77"/>
            </a:endParaRPr>
          </a:p>
        </p:txBody>
      </p:sp>
      <p:sp>
        <p:nvSpPr>
          <p:cNvPr id="11" name="Source ADP survey">
            <a:extLst>
              <a:ext uri="{FF2B5EF4-FFF2-40B4-BE49-F238E27FC236}">
                <a16:creationId xmlns:a16="http://schemas.microsoft.com/office/drawing/2014/main" id="{BA74DB42-D17B-6B40-6027-595032D54460}"/>
              </a:ext>
            </a:extLst>
          </p:cNvPr>
          <p:cNvSpPr/>
          <p:nvPr/>
        </p:nvSpPr>
        <p:spPr>
          <a:xfrm>
            <a:off x="1066800" y="9051957"/>
            <a:ext cx="4591050" cy="219075"/>
          </a:xfrm>
          <a:prstGeom prst="rect">
            <a:avLst/>
          </a:prstGeom>
          <a:noFill/>
          <a:ln/>
        </p:spPr>
        <p:txBody>
          <a:bodyPr wrap="square" lIns="0" tIns="0" rIns="0" bIns="0" rtlCol="0" anchor="t"/>
          <a:lstStyle/>
          <a:p>
            <a:pPr marL="0" indent="0" algn="l">
              <a:lnSpc>
                <a:spcPct val="108333"/>
              </a:lnSpc>
              <a:buNone/>
            </a:pPr>
            <a:r>
              <a:rPr lang="en-US" sz="1350" i="1" dirty="0">
                <a:solidFill>
                  <a:srgbClr val="FFFFFF"/>
                </a:solidFill>
                <a:latin typeface="AvenirNext LT Pro Regular" panose="020B0504020202020204" pitchFamily="34" charset="77"/>
                <a:ea typeface="Aptos Italic" pitchFamily="34" charset="-122"/>
                <a:cs typeface="Aptos Italic" pitchFamily="34" charset="-120"/>
              </a:rPr>
              <a:t>Source:</a:t>
            </a:r>
            <a:r>
              <a:rPr lang="en-US" sz="1350" u="sng" dirty="0">
                <a:solidFill>
                  <a:srgbClr val="FFFFFF"/>
                </a:solidFill>
                <a:uFill>
                  <a:solidFill>
                    <a:srgbClr val="FFFFFF"/>
                  </a:solidFill>
                </a:uFill>
                <a:latin typeface="AvenirNext LT Pro Regular" panose="020B0504020202020204" pitchFamily="34" charset="77"/>
                <a:ea typeface="Aptos Regular" pitchFamily="34" charset="-122"/>
                <a:cs typeface="Aptos Regular" pitchFamily="34" charset="-120"/>
                <a:hlinkClick r:id="rId4">
                  <a:extLst>
                    <a:ext uri="{A12FA001-AC4F-418D-AE19-62706E023703}">
                      <ahyp:hlinkClr xmlns:ahyp="http://schemas.microsoft.com/office/drawing/2018/hyperlinkcolor" val="tx"/>
                    </a:ext>
                  </a:extLst>
                </a:hlinkClick>
              </a:rPr>
              <a:t> ADP survey</a:t>
            </a:r>
            <a:endParaRPr lang="en-US" sz="1350" dirty="0">
              <a:latin typeface="AvenirNext LT Pro Regular" panose="020B0504020202020204" pitchFamily="34" charset="77"/>
            </a:endParaRPr>
          </a:p>
        </p:txBody>
      </p:sp>
      <p:sp>
        <p:nvSpPr>
          <p:cNvPr id="12" name="Firms offering it are growing">
            <a:extLst>
              <a:ext uri="{FF2B5EF4-FFF2-40B4-BE49-F238E27FC236}">
                <a16:creationId xmlns:a16="http://schemas.microsoft.com/office/drawing/2014/main" id="{E509FBC1-261B-6209-AE49-039C968B234C}"/>
              </a:ext>
            </a:extLst>
          </p:cNvPr>
          <p:cNvSpPr/>
          <p:nvPr/>
        </p:nvSpPr>
        <p:spPr>
          <a:xfrm>
            <a:off x="6858000" y="5213952"/>
            <a:ext cx="4600575" cy="381000"/>
          </a:xfrm>
          <a:prstGeom prst="rect">
            <a:avLst/>
          </a:prstGeom>
          <a:noFill/>
          <a:ln/>
        </p:spPr>
        <p:txBody>
          <a:bodyPr wrap="square" lIns="0" tIns="0" rIns="0" bIns="0" rtlCol="0" anchor="t"/>
          <a:lstStyle/>
          <a:p>
            <a:pPr marL="0" indent="0" algn="l">
              <a:lnSpc>
                <a:spcPct val="91667"/>
              </a:lnSpc>
              <a:buNone/>
            </a:pPr>
            <a:r>
              <a:rPr lang="en-US" sz="2800" dirty="0">
                <a:solidFill>
                  <a:srgbClr val="FFFFFF"/>
                </a:solidFill>
                <a:latin typeface="Georgia Pro Light" panose="020F0302020204030204" pitchFamily="34" charset="0"/>
                <a:ea typeface="Aptos Display Bold" pitchFamily="34" charset="-122"/>
                <a:cs typeface="Georgia Pro Light" panose="020F0302020204030204" pitchFamily="34" charset="0"/>
              </a:rPr>
              <a:t>Firms offering it are growing</a:t>
            </a:r>
            <a:endParaRPr lang="en-US" sz="2800" dirty="0">
              <a:latin typeface="Georgia Pro Light" panose="020F0302020204030204" pitchFamily="34" charset="0"/>
              <a:cs typeface="Georgia Pro Light" panose="020F0302020204030204" pitchFamily="34" charset="0"/>
            </a:endParaRPr>
          </a:p>
        </p:txBody>
      </p:sp>
      <p:sp>
        <p:nvSpPr>
          <p:cNvPr id="13" name="name_61">
            <a:extLst>
              <a:ext uri="{FF2B5EF4-FFF2-40B4-BE49-F238E27FC236}">
                <a16:creationId xmlns:a16="http://schemas.microsoft.com/office/drawing/2014/main" id="{7C76992D-F4FF-198C-C909-98F2083B3F09}"/>
              </a:ext>
            </a:extLst>
          </p:cNvPr>
          <p:cNvSpPr/>
          <p:nvPr/>
        </p:nvSpPr>
        <p:spPr>
          <a:xfrm>
            <a:off x="6858000" y="6061677"/>
            <a:ext cx="4600575" cy="895350"/>
          </a:xfrm>
          <a:prstGeom prst="rect">
            <a:avLst/>
          </a:prstGeom>
          <a:noFill/>
          <a:ln/>
        </p:spPr>
        <p:txBody>
          <a:bodyPr wrap="square" lIns="0" tIns="0" rIns="0" bIns="0" rtlCol="0" anchor="t"/>
          <a:lstStyle/>
          <a:p>
            <a:pPr marL="0" indent="0" algn="l">
              <a:lnSpc>
                <a:spcPct val="108333"/>
              </a:lnSpc>
              <a:buNone/>
            </a:pPr>
            <a:r>
              <a:rPr lang="en-US" sz="5400" b="1" dirty="0">
                <a:solidFill>
                  <a:srgbClr val="C0E7FF"/>
                </a:solidFill>
                <a:latin typeface="AvenirNext LT Pro Medium" panose="020B0504020202020204" pitchFamily="34" charset="77"/>
                <a:ea typeface="Aptos Bold" pitchFamily="34" charset="-122"/>
                <a:cs typeface="Aptos Bold" pitchFamily="34" charset="-120"/>
              </a:rPr>
              <a:t>61%</a:t>
            </a:r>
            <a:endParaRPr lang="en-US" sz="5400" b="1" dirty="0">
              <a:solidFill>
                <a:srgbClr val="C0E7FF"/>
              </a:solidFill>
              <a:latin typeface="AvenirNext LT Pro Medium" panose="020B0504020202020204" pitchFamily="34" charset="77"/>
            </a:endParaRPr>
          </a:p>
        </p:txBody>
      </p:sp>
      <p:sp>
        <p:nvSpPr>
          <p:cNvPr id="14" name="Median annual CAS revenue rose 61 over two years to more than 16M per practice">
            <a:extLst>
              <a:ext uri="{FF2B5EF4-FFF2-40B4-BE49-F238E27FC236}">
                <a16:creationId xmlns:a16="http://schemas.microsoft.com/office/drawing/2014/main" id="{B737A811-B7BB-8B4B-7A64-3B33C507E19E}"/>
              </a:ext>
            </a:extLst>
          </p:cNvPr>
          <p:cNvSpPr/>
          <p:nvPr/>
        </p:nvSpPr>
        <p:spPr>
          <a:xfrm>
            <a:off x="6858000" y="7071327"/>
            <a:ext cx="4600575" cy="885825"/>
          </a:xfrm>
          <a:prstGeom prst="rect">
            <a:avLst/>
          </a:prstGeom>
          <a:noFill/>
          <a:ln/>
        </p:spPr>
        <p:txBody>
          <a:bodyPr wrap="square" lIns="0" tIns="0" rIns="0" bIns="0" rtlCol="0" anchor="t"/>
          <a:lstStyle/>
          <a:p>
            <a:pPr marL="0" indent="0" algn="l">
              <a:lnSpc>
                <a:spcPct val="108333"/>
              </a:lnSpc>
              <a:buNone/>
            </a:pPr>
            <a:r>
              <a:rPr lang="en-US" sz="1800" dirty="0">
                <a:solidFill>
                  <a:srgbClr val="FFFFFF"/>
                </a:solidFill>
                <a:latin typeface="AvenirNext LT Pro Regular" panose="020B0504020202020204" pitchFamily="34" charset="77"/>
                <a:ea typeface="Aptos Regular" pitchFamily="34" charset="-122"/>
                <a:cs typeface="Aptos Regular" pitchFamily="34" charset="-120"/>
              </a:rPr>
              <a:t>Median annual CAS revenue rose </a:t>
            </a:r>
            <a:r>
              <a:rPr lang="en-US" sz="1800" b="1" dirty="0">
                <a:solidFill>
                  <a:srgbClr val="FFFFFF"/>
                </a:solidFill>
                <a:latin typeface="AvenirNext LT Pro Regular" panose="020B0504020202020204" pitchFamily="34" charset="77"/>
                <a:ea typeface="Aptos Bold" pitchFamily="34" charset="-122"/>
                <a:cs typeface="Aptos Bold" pitchFamily="34" charset="-120"/>
              </a:rPr>
              <a:t>61%</a:t>
            </a:r>
            <a:r>
              <a:rPr lang="en-US" sz="1800" dirty="0">
                <a:solidFill>
                  <a:srgbClr val="FFFFFF"/>
                </a:solidFill>
                <a:latin typeface="AvenirNext LT Pro Regular" panose="020B0504020202020204" pitchFamily="34" charset="77"/>
                <a:ea typeface="Aptos Regular" pitchFamily="34" charset="-122"/>
                <a:cs typeface="Aptos Regular" pitchFamily="34" charset="-120"/>
              </a:rPr>
              <a:t> </a:t>
            </a:r>
            <a:br>
              <a:rPr lang="en-US" sz="1800" dirty="0">
                <a:solidFill>
                  <a:srgbClr val="FFFFFF"/>
                </a:solidFill>
                <a:latin typeface="AvenirNext LT Pro Regular" panose="020B0504020202020204" pitchFamily="34" charset="77"/>
                <a:ea typeface="Aptos Regular" pitchFamily="34" charset="-122"/>
                <a:cs typeface="Aptos Regular" pitchFamily="34" charset="-120"/>
              </a:rPr>
            </a:br>
            <a:r>
              <a:rPr lang="en-US" sz="1800" dirty="0">
                <a:solidFill>
                  <a:srgbClr val="FFFFFF"/>
                </a:solidFill>
                <a:latin typeface="AvenirNext LT Pro Regular" panose="020B0504020202020204" pitchFamily="34" charset="77"/>
                <a:ea typeface="Aptos Regular" pitchFamily="34" charset="-122"/>
                <a:cs typeface="Aptos Regular" pitchFamily="34" charset="-120"/>
              </a:rPr>
              <a:t>over two years, to more than </a:t>
            </a:r>
            <a:r>
              <a:rPr lang="en-US" sz="1800" b="1" dirty="0">
                <a:solidFill>
                  <a:srgbClr val="FFFFFF"/>
                </a:solidFill>
                <a:latin typeface="AvenirNext LT Pro Regular" panose="020B0504020202020204" pitchFamily="34" charset="77"/>
                <a:ea typeface="Aptos Bold" pitchFamily="34" charset="-122"/>
                <a:cs typeface="Aptos Bold" pitchFamily="34" charset="-120"/>
              </a:rPr>
              <a:t>$1.6M </a:t>
            </a:r>
            <a:br>
              <a:rPr lang="en-US" sz="1800" b="1" dirty="0">
                <a:solidFill>
                  <a:srgbClr val="FFFFFF"/>
                </a:solidFill>
                <a:latin typeface="AvenirNext LT Pro Regular" panose="020B0504020202020204" pitchFamily="34" charset="77"/>
                <a:ea typeface="Aptos Bold" pitchFamily="34" charset="-122"/>
                <a:cs typeface="Aptos Bold" pitchFamily="34" charset="-120"/>
              </a:rPr>
            </a:br>
            <a:r>
              <a:rPr lang="en-US" sz="1800" b="1" dirty="0">
                <a:solidFill>
                  <a:srgbClr val="FFFFFF"/>
                </a:solidFill>
                <a:latin typeface="AvenirNext LT Pro Regular" panose="020B0504020202020204" pitchFamily="34" charset="77"/>
                <a:ea typeface="Aptos Bold" pitchFamily="34" charset="-122"/>
                <a:cs typeface="Aptos Bold" pitchFamily="34" charset="-120"/>
              </a:rPr>
              <a:t>per practice</a:t>
            </a:r>
            <a:r>
              <a:rPr lang="en-US" sz="1800" dirty="0">
                <a:solidFill>
                  <a:srgbClr val="FFFFFF"/>
                </a:solidFill>
                <a:latin typeface="AvenirNext LT Pro Regular" panose="020B0504020202020204" pitchFamily="34" charset="77"/>
                <a:ea typeface="Aptos Regular" pitchFamily="34" charset="-122"/>
                <a:cs typeface="Aptos Regular" pitchFamily="34" charset="-120"/>
              </a:rPr>
              <a:t>.</a:t>
            </a:r>
            <a:br>
              <a:rPr dirty="0">
                <a:latin typeface="AvenirNext LT Pro Regular" panose="020B0504020202020204" pitchFamily="34" charset="77"/>
              </a:rPr>
            </a:br>
            <a:endParaRPr lang="en-US" sz="1800" dirty="0">
              <a:latin typeface="AvenirNext LT Pro Regular" panose="020B0504020202020204" pitchFamily="34" charset="77"/>
            </a:endParaRPr>
          </a:p>
        </p:txBody>
      </p:sp>
      <p:sp>
        <p:nvSpPr>
          <p:cNvPr id="15" name="Source 2024 AICPA  CPAcom CAS">
            <a:extLst>
              <a:ext uri="{FF2B5EF4-FFF2-40B4-BE49-F238E27FC236}">
                <a16:creationId xmlns:a16="http://schemas.microsoft.com/office/drawing/2014/main" id="{CA689400-0226-B768-18B3-1911D6920E95}"/>
              </a:ext>
            </a:extLst>
          </p:cNvPr>
          <p:cNvSpPr/>
          <p:nvPr/>
        </p:nvSpPr>
        <p:spPr>
          <a:xfrm>
            <a:off x="6858000" y="8423877"/>
            <a:ext cx="4591050" cy="219075"/>
          </a:xfrm>
          <a:prstGeom prst="rect">
            <a:avLst/>
          </a:prstGeom>
          <a:noFill/>
          <a:ln/>
        </p:spPr>
        <p:txBody>
          <a:bodyPr wrap="square" lIns="0" tIns="0" rIns="0" bIns="0" rtlCol="0" anchor="t"/>
          <a:lstStyle/>
          <a:p>
            <a:pPr marL="0" indent="0" algn="l">
              <a:lnSpc>
                <a:spcPct val="108333"/>
              </a:lnSpc>
              <a:buNone/>
            </a:pPr>
            <a:r>
              <a:rPr lang="en-US" sz="1350" i="1" dirty="0">
                <a:solidFill>
                  <a:srgbClr val="FFFFFF"/>
                </a:solidFill>
                <a:latin typeface="AvenirNext LT Pro Regular" panose="020B0504020202020204" pitchFamily="34" charset="77"/>
                <a:ea typeface="Aptos Italic" pitchFamily="34" charset="-122"/>
                <a:cs typeface="Aptos Italic" pitchFamily="34" charset="-120"/>
              </a:rPr>
              <a:t>Source:</a:t>
            </a:r>
            <a:r>
              <a:rPr lang="en-US" sz="1350" u="sng" dirty="0">
                <a:solidFill>
                  <a:srgbClr val="FFFFFF"/>
                </a:solidFill>
                <a:uFill>
                  <a:solidFill>
                    <a:srgbClr val="FFFFFF"/>
                  </a:solidFill>
                </a:uFill>
                <a:latin typeface="AvenirNext LT Pro Regular" panose="020B0504020202020204" pitchFamily="34" charset="77"/>
                <a:ea typeface="Aptos Regular" pitchFamily="34" charset="-122"/>
                <a:cs typeface="Aptos Regular" pitchFamily="34" charset="-120"/>
                <a:hlinkClick r:id="rId4">
                  <a:extLst>
                    <a:ext uri="{A12FA001-AC4F-418D-AE19-62706E023703}">
                      <ahyp:hlinkClr xmlns:ahyp="http://schemas.microsoft.com/office/drawing/2018/hyperlinkcolor" val="tx"/>
                    </a:ext>
                  </a:extLst>
                </a:hlinkClick>
              </a:rPr>
              <a:t> </a:t>
            </a:r>
            <a:r>
              <a:rPr lang="en-US" sz="1350" u="sng" dirty="0">
                <a:solidFill>
                  <a:schemeClr val="bg1"/>
                </a:solidFill>
                <a:uFill>
                  <a:solidFill>
                    <a:srgbClr val="FFFFFF"/>
                  </a:solidFill>
                </a:uFill>
                <a:latin typeface="AvenirNext LT Pro Regular" panose="020B0504020202020204" pitchFamily="34" charset="77"/>
                <a:ea typeface="Aptos Regular" pitchFamily="34" charset="-122"/>
                <a:cs typeface="Aptos Regular" pitchFamily="34" charset="-120"/>
                <a:hlinkClick r:id="rId5">
                  <a:extLst>
                    <a:ext uri="{A12FA001-AC4F-418D-AE19-62706E023703}">
                      <ahyp:hlinkClr xmlns:ahyp="http://schemas.microsoft.com/office/drawing/2018/hyperlinkcolor" val="tx"/>
                    </a:ext>
                  </a:extLst>
                </a:hlinkClick>
              </a:rPr>
              <a:t>2024 AICPA &amp; </a:t>
            </a:r>
            <a:r>
              <a:rPr lang="en-US" sz="1350" u="sng" dirty="0" err="1">
                <a:solidFill>
                  <a:schemeClr val="bg1"/>
                </a:solidFill>
                <a:uFill>
                  <a:solidFill>
                    <a:srgbClr val="FFFFFF"/>
                  </a:solidFill>
                </a:uFill>
                <a:latin typeface="AvenirNext LT Pro Regular" panose="020B0504020202020204" pitchFamily="34" charset="77"/>
                <a:ea typeface="Aptos Regular" pitchFamily="34" charset="-122"/>
                <a:cs typeface="Aptos Regular" pitchFamily="34" charset="-120"/>
                <a:hlinkClick r:id="rId5">
                  <a:extLst>
                    <a:ext uri="{A12FA001-AC4F-418D-AE19-62706E023703}">
                      <ahyp:hlinkClr xmlns:ahyp="http://schemas.microsoft.com/office/drawing/2018/hyperlinkcolor" val="tx"/>
                    </a:ext>
                  </a:extLst>
                </a:hlinkClick>
              </a:rPr>
              <a:t>CPA.com</a:t>
            </a:r>
            <a:r>
              <a:rPr lang="en-US" sz="1350" u="sng" dirty="0">
                <a:solidFill>
                  <a:schemeClr val="bg1"/>
                </a:solidFill>
                <a:uFill>
                  <a:solidFill>
                    <a:srgbClr val="FFFFFF"/>
                  </a:solidFill>
                </a:uFill>
                <a:latin typeface="AvenirNext LT Pro Regular" panose="020B0504020202020204" pitchFamily="34" charset="77"/>
                <a:ea typeface="Aptos Regular" pitchFamily="34" charset="-122"/>
                <a:cs typeface="Aptos Regular" pitchFamily="34" charset="-120"/>
                <a:hlinkClick r:id="rId5">
                  <a:extLst>
                    <a:ext uri="{A12FA001-AC4F-418D-AE19-62706E023703}">
                      <ahyp:hlinkClr xmlns:ahyp="http://schemas.microsoft.com/office/drawing/2018/hyperlinkcolor" val="tx"/>
                    </a:ext>
                  </a:extLst>
                </a:hlinkClick>
              </a:rPr>
              <a:t> CAS Benchmark Survey</a:t>
            </a:r>
            <a:endParaRPr lang="en-US" sz="1350" dirty="0">
              <a:solidFill>
                <a:schemeClr val="bg1"/>
              </a:solidFill>
              <a:latin typeface="AvenirNext LT Pro Regular" panose="020B0504020202020204" pitchFamily="34" charset="77"/>
            </a:endParaRPr>
          </a:p>
        </p:txBody>
      </p:sp>
      <p:sp>
        <p:nvSpPr>
          <p:cNvPr id="16" name="Large firms are prioritizing it">
            <a:extLst>
              <a:ext uri="{FF2B5EF4-FFF2-40B4-BE49-F238E27FC236}">
                <a16:creationId xmlns:a16="http://schemas.microsoft.com/office/drawing/2014/main" id="{EFA48763-873E-C16F-4A83-843EE90811D2}"/>
              </a:ext>
            </a:extLst>
          </p:cNvPr>
          <p:cNvSpPr/>
          <p:nvPr/>
        </p:nvSpPr>
        <p:spPr>
          <a:xfrm>
            <a:off x="12649200" y="4585872"/>
            <a:ext cx="4600575" cy="381000"/>
          </a:xfrm>
          <a:prstGeom prst="rect">
            <a:avLst/>
          </a:prstGeom>
          <a:noFill/>
          <a:ln/>
        </p:spPr>
        <p:txBody>
          <a:bodyPr wrap="square" lIns="0" tIns="0" rIns="0" bIns="0" rtlCol="0" anchor="t"/>
          <a:lstStyle/>
          <a:p>
            <a:pPr marL="0" indent="0" algn="l">
              <a:lnSpc>
                <a:spcPct val="91667"/>
              </a:lnSpc>
              <a:buNone/>
            </a:pPr>
            <a:r>
              <a:rPr lang="en-US" sz="2800" dirty="0">
                <a:solidFill>
                  <a:srgbClr val="FFFFFF"/>
                </a:solidFill>
                <a:latin typeface="Georgia Pro Light" panose="020F0302020204030204" pitchFamily="34" charset="0"/>
                <a:ea typeface="Aptos Display Bold" pitchFamily="34" charset="-122"/>
                <a:cs typeface="Georgia Pro Light" panose="020F0302020204030204" pitchFamily="34" charset="0"/>
              </a:rPr>
              <a:t>Large firms are prioritizing it</a:t>
            </a:r>
            <a:endParaRPr lang="en-US" sz="2800" dirty="0">
              <a:latin typeface="Georgia Pro Light" panose="020F0302020204030204" pitchFamily="34" charset="0"/>
              <a:cs typeface="Georgia Pro Light" panose="020F0302020204030204" pitchFamily="34" charset="0"/>
            </a:endParaRPr>
          </a:p>
        </p:txBody>
      </p:sp>
      <p:sp>
        <p:nvSpPr>
          <p:cNvPr id="17" name="name_85">
            <a:extLst>
              <a:ext uri="{FF2B5EF4-FFF2-40B4-BE49-F238E27FC236}">
                <a16:creationId xmlns:a16="http://schemas.microsoft.com/office/drawing/2014/main" id="{4ED8140C-4F9B-85A6-5FFB-DA2F05B45F6C}"/>
              </a:ext>
            </a:extLst>
          </p:cNvPr>
          <p:cNvSpPr/>
          <p:nvPr/>
        </p:nvSpPr>
        <p:spPr>
          <a:xfrm>
            <a:off x="12649200" y="5433597"/>
            <a:ext cx="4600575" cy="895350"/>
          </a:xfrm>
          <a:prstGeom prst="rect">
            <a:avLst/>
          </a:prstGeom>
          <a:noFill/>
          <a:ln/>
        </p:spPr>
        <p:txBody>
          <a:bodyPr wrap="square" lIns="0" tIns="0" rIns="0" bIns="0" rtlCol="0" anchor="t"/>
          <a:lstStyle/>
          <a:p>
            <a:pPr marL="0" indent="0" algn="l">
              <a:lnSpc>
                <a:spcPct val="108333"/>
              </a:lnSpc>
              <a:buNone/>
            </a:pPr>
            <a:r>
              <a:rPr lang="en-US" sz="5400" b="1" dirty="0">
                <a:solidFill>
                  <a:srgbClr val="C0E7FF"/>
                </a:solidFill>
                <a:latin typeface="AvenirNext LT Pro Medium" panose="020B0504020202020204" pitchFamily="34" charset="77"/>
                <a:ea typeface="Aptos Bold" pitchFamily="34" charset="-122"/>
                <a:cs typeface="Aptos Bold" pitchFamily="34" charset="-120"/>
              </a:rPr>
              <a:t>85%</a:t>
            </a:r>
            <a:endParaRPr lang="en-US" sz="5400" b="1" dirty="0">
              <a:solidFill>
                <a:srgbClr val="C0E7FF"/>
              </a:solidFill>
              <a:latin typeface="AvenirNext LT Pro Medium" panose="020B0504020202020204" pitchFamily="34" charset="77"/>
            </a:endParaRPr>
          </a:p>
        </p:txBody>
      </p:sp>
      <p:sp>
        <p:nvSpPr>
          <p:cNvPr id="18" name="of the Top 100 accounting firms grew their CAS practices last year">
            <a:extLst>
              <a:ext uri="{FF2B5EF4-FFF2-40B4-BE49-F238E27FC236}">
                <a16:creationId xmlns:a16="http://schemas.microsoft.com/office/drawing/2014/main" id="{E8F32416-7552-AF52-DCBB-3C014269DFA0}"/>
              </a:ext>
            </a:extLst>
          </p:cNvPr>
          <p:cNvSpPr/>
          <p:nvPr/>
        </p:nvSpPr>
        <p:spPr>
          <a:xfrm>
            <a:off x="12649200" y="6443247"/>
            <a:ext cx="4591050" cy="885825"/>
          </a:xfrm>
          <a:prstGeom prst="rect">
            <a:avLst/>
          </a:prstGeom>
          <a:noFill/>
          <a:ln/>
        </p:spPr>
        <p:txBody>
          <a:bodyPr wrap="square" lIns="0" tIns="0" rIns="0" bIns="0" rtlCol="0" anchor="t"/>
          <a:lstStyle/>
          <a:p>
            <a:pPr marL="0" indent="0" algn="l">
              <a:lnSpc>
                <a:spcPct val="108333"/>
              </a:lnSpc>
              <a:buNone/>
            </a:pPr>
            <a:r>
              <a:rPr lang="en-US" sz="1800" dirty="0">
                <a:solidFill>
                  <a:srgbClr val="FFFFFF"/>
                </a:solidFill>
                <a:latin typeface="AvenirNext LT Pro Regular" panose="020B0504020202020204" pitchFamily="34" charset="77"/>
                <a:ea typeface="Aptos Regular" pitchFamily="34" charset="-122"/>
                <a:cs typeface="Aptos Regular" pitchFamily="34" charset="-120"/>
              </a:rPr>
              <a:t>of the Top 100 accounting firms grew their CAS practices last year.</a:t>
            </a:r>
            <a:br>
              <a:rPr>
                <a:latin typeface="AvenirNext LT Pro Regular" panose="020B0504020202020204" pitchFamily="34" charset="77"/>
              </a:rPr>
            </a:br>
            <a:endParaRPr lang="en-US" sz="1800" dirty="0">
              <a:latin typeface="AvenirNext LT Pro Regular" panose="020B0504020202020204" pitchFamily="34" charset="77"/>
            </a:endParaRPr>
          </a:p>
        </p:txBody>
      </p:sp>
      <p:sp>
        <p:nvSpPr>
          <p:cNvPr id="19" name="Source Accounting Today 2025 Top 100 Firms">
            <a:extLst>
              <a:ext uri="{FF2B5EF4-FFF2-40B4-BE49-F238E27FC236}">
                <a16:creationId xmlns:a16="http://schemas.microsoft.com/office/drawing/2014/main" id="{CC0EF046-31D7-0D07-A39E-85BC87068C06}"/>
              </a:ext>
            </a:extLst>
          </p:cNvPr>
          <p:cNvSpPr/>
          <p:nvPr/>
        </p:nvSpPr>
        <p:spPr>
          <a:xfrm>
            <a:off x="12649200" y="7795797"/>
            <a:ext cx="4591050" cy="219075"/>
          </a:xfrm>
          <a:prstGeom prst="rect">
            <a:avLst/>
          </a:prstGeom>
          <a:noFill/>
          <a:ln/>
        </p:spPr>
        <p:txBody>
          <a:bodyPr wrap="square" lIns="0" tIns="0" rIns="0" bIns="0" rtlCol="0" anchor="t"/>
          <a:lstStyle/>
          <a:p>
            <a:pPr marL="0" indent="0" algn="l">
              <a:lnSpc>
                <a:spcPct val="108333"/>
              </a:lnSpc>
              <a:buNone/>
            </a:pPr>
            <a:r>
              <a:rPr lang="en-US" sz="1350" i="1" dirty="0">
                <a:solidFill>
                  <a:srgbClr val="FFFFFF"/>
                </a:solidFill>
                <a:latin typeface="AvenirNext LT Pro Regular" panose="020B0504020202020204" pitchFamily="34" charset="77"/>
                <a:ea typeface="Aptos Italic" pitchFamily="34" charset="-122"/>
                <a:cs typeface="Aptos Italic" pitchFamily="34" charset="-120"/>
              </a:rPr>
              <a:t>Source:</a:t>
            </a:r>
            <a:r>
              <a:rPr lang="en-US" sz="1350" u="sng" dirty="0">
                <a:solidFill>
                  <a:srgbClr val="FFFFFF"/>
                </a:solidFill>
                <a:uFill>
                  <a:solidFill>
                    <a:srgbClr val="FFFFFF"/>
                  </a:solidFill>
                </a:uFill>
                <a:latin typeface="AvenirNext LT Pro Regular" panose="020B0504020202020204" pitchFamily="34" charset="77"/>
                <a:ea typeface="Aptos Regular" pitchFamily="34" charset="-122"/>
                <a:cs typeface="Aptos Regular" pitchFamily="34" charset="-120"/>
                <a:hlinkClick r:id="rId4">
                  <a:extLst>
                    <a:ext uri="{A12FA001-AC4F-418D-AE19-62706E023703}">
                      <ahyp:hlinkClr xmlns:ahyp="http://schemas.microsoft.com/office/drawing/2018/hyperlinkcolor" val="tx"/>
                    </a:ext>
                  </a:extLst>
                </a:hlinkClick>
              </a:rPr>
              <a:t> </a:t>
            </a:r>
            <a:r>
              <a:rPr lang="en-US" sz="1350" u="sng" dirty="0">
                <a:solidFill>
                  <a:srgbClr val="FFFFFF"/>
                </a:solidFill>
                <a:uFill>
                  <a:solidFill>
                    <a:srgbClr val="FFFFFF"/>
                  </a:solidFill>
                </a:uFill>
                <a:latin typeface="AvenirNext LT Pro Regular" panose="020B0504020202020204" pitchFamily="34" charset="77"/>
                <a:ea typeface="Aptos Regular" pitchFamily="34" charset="-122"/>
                <a:cs typeface="Aptos Regular" pitchFamily="34" charset="-120"/>
                <a:hlinkClick r:id="rId6">
                  <a:extLst>
                    <a:ext uri="{A12FA001-AC4F-418D-AE19-62706E023703}">
                      <ahyp:hlinkClr xmlns:ahyp="http://schemas.microsoft.com/office/drawing/2018/hyperlinkcolor" val="tx"/>
                    </a:ext>
                  </a:extLst>
                </a:hlinkClick>
              </a:rPr>
              <a:t>Accounting Today, 2025 Top 100 Firms</a:t>
            </a:r>
            <a:endParaRPr lang="en-US" sz="1350" dirty="0">
              <a:latin typeface="AvenirNext LT Pro Regular" panose="020B0504020202020204" pitchFamily="34" charset="77"/>
            </a:endParaRPr>
          </a:p>
        </p:txBody>
      </p:sp>
    </p:spTree>
    <p:extLst>
      <p:ext uri="{BB962C8B-B14F-4D97-AF65-F5344CB8AC3E}">
        <p14:creationId xmlns:p14="http://schemas.microsoft.com/office/powerpoint/2010/main" val="2545259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AF998AF-1853-0AEF-D9B0-8BEB15EC3D7F}"/>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EF6FDFB0-034A-C5CD-9BC6-1998506E38D0}"/>
              </a:ext>
            </a:extLst>
          </p:cNvPr>
          <p:cNvSpPr/>
          <p:nvPr/>
        </p:nvSpPr>
        <p:spPr>
          <a:xfrm>
            <a:off x="609600" y="3352800"/>
            <a:ext cx="2133600" cy="2133600"/>
          </a:xfrm>
          <a:prstGeom prst="ellipse">
            <a:avLst/>
          </a:prstGeom>
          <a:solidFill>
            <a:srgbClr val="C0E7FF"/>
          </a:solidFill>
          <a:ln/>
        </p:spPr>
        <p:txBody>
          <a:bodyPr/>
          <a:lstStyle/>
          <a:p>
            <a:endParaRPr lang="en-US">
              <a:solidFill>
                <a:srgbClr val="7FCDFF"/>
              </a:solidFill>
            </a:endParaRPr>
          </a:p>
        </p:txBody>
      </p:sp>
      <p:sp>
        <p:nvSpPr>
          <p:cNvPr id="5" name="Ellipse 3">
            <a:extLst>
              <a:ext uri="{FF2B5EF4-FFF2-40B4-BE49-F238E27FC236}">
                <a16:creationId xmlns:a16="http://schemas.microsoft.com/office/drawing/2014/main" id="{91A7A7DB-ADDB-3A66-97A1-9C0B187469FB}"/>
              </a:ext>
            </a:extLst>
          </p:cNvPr>
          <p:cNvSpPr/>
          <p:nvPr/>
        </p:nvSpPr>
        <p:spPr>
          <a:xfrm>
            <a:off x="6400800" y="3352800"/>
            <a:ext cx="2133600" cy="2133600"/>
          </a:xfrm>
          <a:prstGeom prst="ellipse">
            <a:avLst/>
          </a:prstGeom>
          <a:solidFill>
            <a:srgbClr val="C0E7FF"/>
          </a:solidFill>
          <a:ln/>
        </p:spPr>
        <p:txBody>
          <a:bodyPr/>
          <a:lstStyle/>
          <a:p>
            <a:endParaRPr lang="en-US">
              <a:solidFill>
                <a:srgbClr val="7FCDFF"/>
              </a:solidFill>
            </a:endParaRPr>
          </a:p>
        </p:txBody>
      </p:sp>
      <p:sp>
        <p:nvSpPr>
          <p:cNvPr id="6" name="Ellipse 3">
            <a:extLst>
              <a:ext uri="{FF2B5EF4-FFF2-40B4-BE49-F238E27FC236}">
                <a16:creationId xmlns:a16="http://schemas.microsoft.com/office/drawing/2014/main" id="{135D70FE-0105-C9C4-BE47-A24BE232C214}"/>
              </a:ext>
            </a:extLst>
          </p:cNvPr>
          <p:cNvSpPr/>
          <p:nvPr/>
        </p:nvSpPr>
        <p:spPr>
          <a:xfrm>
            <a:off x="12192000" y="3352800"/>
            <a:ext cx="2133600" cy="2133600"/>
          </a:xfrm>
          <a:prstGeom prst="ellipse">
            <a:avLst/>
          </a:prstGeom>
          <a:solidFill>
            <a:srgbClr val="C0E7FF"/>
          </a:solidFill>
          <a:ln/>
        </p:spPr>
        <p:txBody>
          <a:bodyPr/>
          <a:lstStyle/>
          <a:p>
            <a:endParaRPr lang="en-US">
              <a:solidFill>
                <a:srgbClr val="7FCDFF"/>
              </a:solidFill>
            </a:endParaRPr>
          </a:p>
        </p:txBody>
      </p:sp>
      <p:sp>
        <p:nvSpPr>
          <p:cNvPr id="7" name="What I notice when I interview recent graduates  and the opportunity I think theyre missing">
            <a:extLst>
              <a:ext uri="{FF2B5EF4-FFF2-40B4-BE49-F238E27FC236}">
                <a16:creationId xmlns:a16="http://schemas.microsoft.com/office/drawing/2014/main" id="{3DF89A35-9B19-B5C4-2EAA-91FA4C81CEC6}"/>
              </a:ext>
            </a:extLst>
          </p:cNvPr>
          <p:cNvSpPr/>
          <p:nvPr/>
        </p:nvSpPr>
        <p:spPr>
          <a:xfrm>
            <a:off x="609600" y="685800"/>
            <a:ext cx="8410575" cy="1771650"/>
          </a:xfrm>
          <a:prstGeom prst="rect">
            <a:avLst/>
          </a:prstGeom>
          <a:noFill/>
          <a:ln/>
        </p:spPr>
        <p:txBody>
          <a:bodyPr wrap="square" lIns="0" tIns="0" rIns="0" bIns="0" rtlCol="0" anchor="t"/>
          <a:lstStyle/>
          <a:p>
            <a:pPr marL="0" indent="0" algn="l">
              <a:lnSpc>
                <a:spcPct val="91667"/>
              </a:lnSpc>
              <a:buNone/>
            </a:pPr>
            <a:r>
              <a:rPr lang="en-US" sz="4200" dirty="0">
                <a:solidFill>
                  <a:srgbClr val="000000"/>
                </a:solidFill>
                <a:latin typeface="Georgia Pro Light" panose="020F0302020204030204" pitchFamily="34" charset="0"/>
                <a:ea typeface="Aptos Display Bold" pitchFamily="34" charset="-122"/>
                <a:cs typeface="Georgia Pro Light" panose="020F0302020204030204" pitchFamily="34" charset="0"/>
              </a:rPr>
              <a:t>What I notice when I interview recent graduates — and the opportunity I think they’re missing</a:t>
            </a:r>
            <a:endParaRPr lang="en-US" sz="4200" dirty="0">
              <a:latin typeface="Georgia Pro Light" panose="020F0302020204030204" pitchFamily="34" charset="0"/>
              <a:cs typeface="Georgia Pro Light" panose="020F0302020204030204" pitchFamily="34" charset="0"/>
            </a:endParaRPr>
          </a:p>
        </p:txBody>
      </p:sp>
      <p:sp>
        <p:nvSpPr>
          <p:cNvPr id="8" name="For 2-year colleges">
            <a:extLst>
              <a:ext uri="{FF2B5EF4-FFF2-40B4-BE49-F238E27FC236}">
                <a16:creationId xmlns:a16="http://schemas.microsoft.com/office/drawing/2014/main" id="{137E94A6-3363-4A7E-CC78-5ED3216B5C87}"/>
              </a:ext>
            </a:extLst>
          </p:cNvPr>
          <p:cNvSpPr/>
          <p:nvPr/>
        </p:nvSpPr>
        <p:spPr>
          <a:xfrm>
            <a:off x="12524509" y="685800"/>
            <a:ext cx="5153891" cy="295275"/>
          </a:xfrm>
          <a:prstGeom prst="rect">
            <a:avLst/>
          </a:prstGeom>
          <a:noFill/>
          <a:ln/>
        </p:spPr>
        <p:txBody>
          <a:bodyPr wrap="square" lIns="0" tIns="0" rIns="0" bIns="0" rtlCol="0" anchor="t"/>
          <a:lstStyle/>
          <a:p>
            <a:pPr marL="0" indent="0" algn="r">
              <a:lnSpc>
                <a:spcPct val="108333"/>
              </a:lnSpc>
              <a:buNone/>
            </a:pPr>
            <a:r>
              <a:rPr lang="en-US" sz="1800" b="1" dirty="0">
                <a:solidFill>
                  <a:srgbClr val="FF10BF"/>
                </a:solidFill>
                <a:latin typeface="Aptos Bold" pitchFamily="34" charset="0"/>
                <a:ea typeface="Aptos Bold" pitchFamily="34" charset="-122"/>
                <a:cs typeface="Aptos Bold" pitchFamily="34" charset="-120"/>
              </a:rPr>
              <a:t>[CUSTOMIZE THIS SLIDE: FOR 2-YEAR COLLEGES]</a:t>
            </a:r>
            <a:endParaRPr lang="en-US" sz="1800" dirty="0"/>
          </a:p>
        </p:txBody>
      </p:sp>
      <p:sp>
        <p:nvSpPr>
          <p:cNvPr id="9" name="Strong bookkeeping focus less exposure to advisory">
            <a:extLst>
              <a:ext uri="{FF2B5EF4-FFF2-40B4-BE49-F238E27FC236}">
                <a16:creationId xmlns:a16="http://schemas.microsoft.com/office/drawing/2014/main" id="{9964F389-6626-F043-EC05-4367A2652E3C}"/>
              </a:ext>
            </a:extLst>
          </p:cNvPr>
          <p:cNvSpPr/>
          <p:nvPr/>
        </p:nvSpPr>
        <p:spPr>
          <a:xfrm>
            <a:off x="1066800" y="5791200"/>
            <a:ext cx="4600575" cy="762000"/>
          </a:xfrm>
          <a:prstGeom prst="rect">
            <a:avLst/>
          </a:prstGeom>
          <a:noFill/>
          <a:ln/>
        </p:spPr>
        <p:txBody>
          <a:bodyPr wrap="square" lIns="0" tIns="0" rIns="0" bIns="0" rtlCol="0" anchor="t"/>
          <a:lstStyle/>
          <a:p>
            <a:pPr marL="0" indent="0" algn="l">
              <a:lnSpc>
                <a:spcPct val="91667"/>
              </a:lnSpc>
              <a:buNone/>
            </a:pPr>
            <a:r>
              <a:rPr lang="en-US" sz="2800" dirty="0">
                <a:solidFill>
                  <a:srgbClr val="000000"/>
                </a:solidFill>
                <a:latin typeface="Georgia Pro Light" panose="020F0302020204030204" pitchFamily="34" charset="0"/>
                <a:ea typeface="Aptos Display Bold" pitchFamily="34" charset="-122"/>
                <a:cs typeface="Georgia Pro Light" panose="020F0302020204030204" pitchFamily="34" charset="0"/>
              </a:rPr>
              <a:t>Strong bookkeeping focus, less exposure to advisory</a:t>
            </a:r>
            <a:endParaRPr lang="en-US" sz="2800" dirty="0">
              <a:latin typeface="Georgia Pro Light" panose="020F0302020204030204" pitchFamily="34" charset="0"/>
              <a:cs typeface="Georgia Pro Light" panose="020F0302020204030204" pitchFamily="34" charset="0"/>
            </a:endParaRPr>
          </a:p>
        </p:txBody>
      </p:sp>
      <p:sp>
        <p:nvSpPr>
          <p:cNvPr id="10" name="Limited time with the tools firms use daily">
            <a:extLst>
              <a:ext uri="{FF2B5EF4-FFF2-40B4-BE49-F238E27FC236}">
                <a16:creationId xmlns:a16="http://schemas.microsoft.com/office/drawing/2014/main" id="{4D3DEADA-1D2E-5437-9222-51BB263D7C8D}"/>
              </a:ext>
            </a:extLst>
          </p:cNvPr>
          <p:cNvSpPr/>
          <p:nvPr/>
        </p:nvSpPr>
        <p:spPr>
          <a:xfrm>
            <a:off x="6858000" y="5791200"/>
            <a:ext cx="4600575" cy="762000"/>
          </a:xfrm>
          <a:prstGeom prst="rect">
            <a:avLst/>
          </a:prstGeom>
          <a:noFill/>
          <a:ln/>
        </p:spPr>
        <p:txBody>
          <a:bodyPr wrap="square" lIns="0" tIns="0" rIns="0" bIns="0" rtlCol="0" anchor="t"/>
          <a:lstStyle/>
          <a:p>
            <a:pPr marL="0" indent="0" algn="l">
              <a:lnSpc>
                <a:spcPct val="91667"/>
              </a:lnSpc>
              <a:buNone/>
            </a:pPr>
            <a:r>
              <a:rPr lang="en-US" sz="2800" dirty="0">
                <a:solidFill>
                  <a:srgbClr val="000000"/>
                </a:solidFill>
                <a:latin typeface="Georgia Pro Light" panose="020F0302020204030204" pitchFamily="34" charset="0"/>
                <a:ea typeface="Aptos Display Bold" pitchFamily="34" charset="-122"/>
                <a:cs typeface="Georgia Pro Light" panose="020F0302020204030204" pitchFamily="34" charset="0"/>
              </a:rPr>
              <a:t>Limited time with the tools </a:t>
            </a:r>
            <a:br>
              <a:rPr sz="2800">
                <a:latin typeface="Georgia Pro Light" panose="020F0302020204030204" pitchFamily="34" charset="0"/>
                <a:cs typeface="Georgia Pro Light" panose="020F0302020204030204" pitchFamily="34" charset="0"/>
              </a:rPr>
            </a:br>
            <a:r>
              <a:rPr lang="en-US" sz="2800" dirty="0">
                <a:solidFill>
                  <a:srgbClr val="000000"/>
                </a:solidFill>
                <a:latin typeface="Georgia Pro Light" panose="020F0302020204030204" pitchFamily="34" charset="0"/>
                <a:ea typeface="Aptos Display Bold" pitchFamily="34" charset="-122"/>
                <a:cs typeface="Georgia Pro Light" panose="020F0302020204030204" pitchFamily="34" charset="0"/>
              </a:rPr>
              <a:t>firms use daily</a:t>
            </a:r>
            <a:endParaRPr lang="en-US" sz="2800" dirty="0">
              <a:latin typeface="Georgia Pro Light" panose="020F0302020204030204" pitchFamily="34" charset="0"/>
              <a:cs typeface="Georgia Pro Light" panose="020F0302020204030204" pitchFamily="34" charset="0"/>
            </a:endParaRPr>
          </a:p>
        </p:txBody>
      </p:sp>
      <p:sp>
        <p:nvSpPr>
          <p:cNvPr id="11" name="A career path students rarely hear about">
            <a:extLst>
              <a:ext uri="{FF2B5EF4-FFF2-40B4-BE49-F238E27FC236}">
                <a16:creationId xmlns:a16="http://schemas.microsoft.com/office/drawing/2014/main" id="{218CD393-64D4-9C6F-2939-666726BBDA42}"/>
              </a:ext>
            </a:extLst>
          </p:cNvPr>
          <p:cNvSpPr/>
          <p:nvPr/>
        </p:nvSpPr>
        <p:spPr>
          <a:xfrm>
            <a:off x="12649200" y="5791200"/>
            <a:ext cx="4600575" cy="762000"/>
          </a:xfrm>
          <a:prstGeom prst="rect">
            <a:avLst/>
          </a:prstGeom>
          <a:noFill/>
          <a:ln/>
        </p:spPr>
        <p:txBody>
          <a:bodyPr wrap="square" lIns="0" tIns="0" rIns="0" bIns="0" rtlCol="0" anchor="t"/>
          <a:lstStyle/>
          <a:p>
            <a:pPr marL="0" indent="0" algn="l">
              <a:lnSpc>
                <a:spcPct val="91667"/>
              </a:lnSpc>
              <a:buNone/>
            </a:pPr>
            <a:r>
              <a:rPr lang="en-US" sz="2800" dirty="0">
                <a:solidFill>
                  <a:srgbClr val="000000"/>
                </a:solidFill>
                <a:latin typeface="Georgia Pro Light" panose="020F0302020204030204" pitchFamily="34" charset="0"/>
                <a:ea typeface="Aptos Display Bold" pitchFamily="34" charset="-122"/>
                <a:cs typeface="Georgia Pro Light" panose="020F0302020204030204" pitchFamily="34" charset="0"/>
              </a:rPr>
              <a:t>A career path students rarely </a:t>
            </a:r>
            <a:br>
              <a:rPr sz="2800">
                <a:latin typeface="Georgia Pro Light" panose="020F0302020204030204" pitchFamily="34" charset="0"/>
                <a:cs typeface="Georgia Pro Light" panose="020F0302020204030204" pitchFamily="34" charset="0"/>
              </a:rPr>
            </a:br>
            <a:r>
              <a:rPr lang="en-US" sz="2800" dirty="0">
                <a:solidFill>
                  <a:srgbClr val="000000"/>
                </a:solidFill>
                <a:latin typeface="Georgia Pro Light" panose="020F0302020204030204" pitchFamily="34" charset="0"/>
                <a:ea typeface="Aptos Display Bold" pitchFamily="34" charset="-122"/>
                <a:cs typeface="Georgia Pro Light" panose="020F0302020204030204" pitchFamily="34" charset="0"/>
              </a:rPr>
              <a:t>hear about</a:t>
            </a:r>
            <a:endParaRPr lang="en-US" sz="2800" dirty="0">
              <a:latin typeface="Georgia Pro Light" panose="020F0302020204030204" pitchFamily="34" charset="0"/>
              <a:cs typeface="Georgia Pro Light" panose="020F0302020204030204" pitchFamily="34" charset="0"/>
            </a:endParaRPr>
          </a:p>
        </p:txBody>
      </p:sp>
      <p:sp>
        <p:nvSpPr>
          <p:cNvPr id="13" name="name_1">
            <a:extLst>
              <a:ext uri="{FF2B5EF4-FFF2-40B4-BE49-F238E27FC236}">
                <a16:creationId xmlns:a16="http://schemas.microsoft.com/office/drawing/2014/main" id="{A9384E5C-773D-4B6B-D6FB-BE151FFBC5E4}"/>
              </a:ext>
            </a:extLst>
          </p:cNvPr>
          <p:cNvSpPr/>
          <p:nvPr/>
        </p:nvSpPr>
        <p:spPr>
          <a:xfrm>
            <a:off x="1362075" y="3818758"/>
            <a:ext cx="632572" cy="1212273"/>
          </a:xfrm>
          <a:prstGeom prst="rect">
            <a:avLst/>
          </a:prstGeom>
          <a:noFill/>
          <a:ln/>
        </p:spPr>
        <p:txBody>
          <a:bodyPr wrap="square" lIns="0" tIns="0" rIns="0" bIns="0" rtlCol="0" anchor="ctr"/>
          <a:lstStyle/>
          <a:p>
            <a:pPr marL="0" indent="0" algn="ctr">
              <a:lnSpc>
                <a:spcPct val="108333"/>
              </a:lnSpc>
              <a:buNone/>
            </a:pPr>
            <a:r>
              <a:rPr lang="en-US" sz="8400" b="1" dirty="0">
                <a:solidFill>
                  <a:srgbClr val="00398D"/>
                </a:solidFill>
                <a:latin typeface="AvenirNext LT Pro Medium" panose="020B0504020202020204" pitchFamily="34" charset="77"/>
                <a:ea typeface="Aptos Bold" pitchFamily="34" charset="-122"/>
                <a:cs typeface="Georgia Pro Light" panose="020F0302020204030204" pitchFamily="34" charset="0"/>
              </a:rPr>
              <a:t>1</a:t>
            </a:r>
            <a:endParaRPr lang="en-US" sz="8400" b="1" dirty="0">
              <a:solidFill>
                <a:srgbClr val="00398D"/>
              </a:solidFill>
              <a:latin typeface="AvenirNext LT Pro Medium" panose="020B0504020202020204" pitchFamily="34" charset="77"/>
            </a:endParaRPr>
          </a:p>
        </p:txBody>
      </p:sp>
      <p:sp>
        <p:nvSpPr>
          <p:cNvPr id="14" name="name_2">
            <a:extLst>
              <a:ext uri="{FF2B5EF4-FFF2-40B4-BE49-F238E27FC236}">
                <a16:creationId xmlns:a16="http://schemas.microsoft.com/office/drawing/2014/main" id="{9BDD2F53-1BD1-B0A5-2EE8-0175ACC86CA8}"/>
              </a:ext>
            </a:extLst>
          </p:cNvPr>
          <p:cNvSpPr/>
          <p:nvPr/>
        </p:nvSpPr>
        <p:spPr>
          <a:xfrm>
            <a:off x="7153275" y="3818758"/>
            <a:ext cx="623047" cy="1212273"/>
          </a:xfrm>
          <a:prstGeom prst="rect">
            <a:avLst/>
          </a:prstGeom>
          <a:noFill/>
          <a:ln/>
        </p:spPr>
        <p:txBody>
          <a:bodyPr wrap="square" lIns="0" tIns="0" rIns="0" bIns="0" rtlCol="0" anchor="ctr"/>
          <a:lstStyle/>
          <a:p>
            <a:pPr marL="0" indent="0" algn="ctr">
              <a:lnSpc>
                <a:spcPct val="108333"/>
              </a:lnSpc>
              <a:buNone/>
            </a:pPr>
            <a:r>
              <a:rPr lang="en-US" sz="8400" b="1" dirty="0">
                <a:solidFill>
                  <a:srgbClr val="00398D"/>
                </a:solidFill>
                <a:latin typeface="AvenirNext LT Pro Medium" panose="020B0504020202020204" pitchFamily="34" charset="77"/>
                <a:ea typeface="Aptos Bold" pitchFamily="34" charset="-122"/>
                <a:cs typeface="Georgia Pro Light" panose="020F0302020204030204" pitchFamily="34" charset="0"/>
              </a:rPr>
              <a:t>2</a:t>
            </a:r>
            <a:endParaRPr lang="en-US" sz="8400" b="1" dirty="0">
              <a:solidFill>
                <a:srgbClr val="00398D"/>
              </a:solidFill>
              <a:latin typeface="AvenirNext LT Pro Medium" panose="020B0504020202020204" pitchFamily="34" charset="77"/>
            </a:endParaRPr>
          </a:p>
        </p:txBody>
      </p:sp>
      <p:sp>
        <p:nvSpPr>
          <p:cNvPr id="15" name="name_3">
            <a:extLst>
              <a:ext uri="{FF2B5EF4-FFF2-40B4-BE49-F238E27FC236}">
                <a16:creationId xmlns:a16="http://schemas.microsoft.com/office/drawing/2014/main" id="{4C8DD56D-7DC3-58B3-A6D6-F3CFF2D9935E}"/>
              </a:ext>
            </a:extLst>
          </p:cNvPr>
          <p:cNvSpPr/>
          <p:nvPr/>
        </p:nvSpPr>
        <p:spPr>
          <a:xfrm>
            <a:off x="12944475" y="3818758"/>
            <a:ext cx="623047" cy="1212273"/>
          </a:xfrm>
          <a:prstGeom prst="rect">
            <a:avLst/>
          </a:prstGeom>
          <a:noFill/>
          <a:ln/>
        </p:spPr>
        <p:txBody>
          <a:bodyPr wrap="square" lIns="0" tIns="0" rIns="0" bIns="0" rtlCol="0" anchor="ctr"/>
          <a:lstStyle/>
          <a:p>
            <a:pPr marL="0" indent="0" algn="ctr">
              <a:lnSpc>
                <a:spcPct val="108333"/>
              </a:lnSpc>
              <a:buNone/>
            </a:pPr>
            <a:r>
              <a:rPr lang="en-US" sz="8400" b="1" dirty="0">
                <a:solidFill>
                  <a:srgbClr val="00398D"/>
                </a:solidFill>
                <a:latin typeface="AvenirNext LT Pro Medium" panose="020B0504020202020204" pitchFamily="34" charset="77"/>
                <a:ea typeface="Aptos Bold" pitchFamily="34" charset="-122"/>
                <a:cs typeface="Georgia Pro Light" panose="020F0302020204030204" pitchFamily="34" charset="0"/>
              </a:rPr>
              <a:t>3</a:t>
            </a:r>
            <a:endParaRPr lang="en-US" sz="8400" b="1" dirty="0">
              <a:solidFill>
                <a:srgbClr val="00398D"/>
              </a:solidFill>
              <a:latin typeface="AvenirNext LT Pro Medium" panose="020B0504020202020204" pitchFamily="34" charset="77"/>
            </a:endParaRPr>
          </a:p>
        </p:txBody>
      </p:sp>
      <p:sp>
        <p:nvSpPr>
          <p:cNvPr id="16" name="Graduates arrive well grounded in bookkeeping Fewer have seen advisory work up close  interpreting a clients books or helping an owner make a business decision">
            <a:extLst>
              <a:ext uri="{FF2B5EF4-FFF2-40B4-BE49-F238E27FC236}">
                <a16:creationId xmlns:a16="http://schemas.microsoft.com/office/drawing/2014/main" id="{662F77B3-191C-29ED-B1C3-1753524E72EE}"/>
              </a:ext>
            </a:extLst>
          </p:cNvPr>
          <p:cNvSpPr/>
          <p:nvPr/>
        </p:nvSpPr>
        <p:spPr>
          <a:xfrm>
            <a:off x="1066800" y="7010400"/>
            <a:ext cx="4946072" cy="1181100"/>
          </a:xfrm>
          <a:prstGeom prst="rect">
            <a:avLst/>
          </a:prstGeom>
          <a:noFill/>
          <a:ln/>
        </p:spPr>
        <p:txBody>
          <a:bodyPr wrap="square" lIns="0" tIns="0" rIns="0" bIns="0" rtlCol="0" anchor="t"/>
          <a:lstStyle/>
          <a:p>
            <a:pPr marL="0" indent="0" algn="l">
              <a:lnSpc>
                <a:spcPct val="108333"/>
              </a:lnSpc>
              <a:buNone/>
            </a:pPr>
            <a:r>
              <a:rPr lang="en-US" sz="1800" dirty="0">
                <a:solidFill>
                  <a:srgbClr val="142613"/>
                </a:solidFill>
                <a:latin typeface="AvenirNext LT Pro Regular" panose="020B0504020202020204" pitchFamily="34" charset="77"/>
                <a:ea typeface="Aptos Regular" pitchFamily="34" charset="-122"/>
                <a:cs typeface="Aptos Regular" pitchFamily="34" charset="-120"/>
              </a:rPr>
              <a:t>Graduates arrive well grounded in bookkeeping. Fewer have seen advisory work up close — interpreting a client's books or helping an owner make a business decision.</a:t>
            </a:r>
            <a:endParaRPr lang="en-US" sz="1800" dirty="0">
              <a:latin typeface="AvenirNext LT Pro Regular" panose="020B0504020202020204" pitchFamily="34" charset="77"/>
            </a:endParaRPr>
          </a:p>
        </p:txBody>
      </p:sp>
      <p:sp>
        <p:nvSpPr>
          <p:cNvPr id="17" name="Much of the profession runs on cloud platforms like QuickBooks Online Many students graduate without hands-on time in them">
            <a:extLst>
              <a:ext uri="{FF2B5EF4-FFF2-40B4-BE49-F238E27FC236}">
                <a16:creationId xmlns:a16="http://schemas.microsoft.com/office/drawing/2014/main" id="{019FA030-C390-C8FA-B273-6D0197AF0561}"/>
              </a:ext>
            </a:extLst>
          </p:cNvPr>
          <p:cNvSpPr/>
          <p:nvPr/>
        </p:nvSpPr>
        <p:spPr>
          <a:xfrm>
            <a:off x="6857999" y="7010400"/>
            <a:ext cx="4946074" cy="1181100"/>
          </a:xfrm>
          <a:prstGeom prst="rect">
            <a:avLst/>
          </a:prstGeom>
          <a:noFill/>
          <a:ln/>
        </p:spPr>
        <p:txBody>
          <a:bodyPr wrap="square" lIns="0" tIns="0" rIns="0" bIns="0" rtlCol="0" anchor="t"/>
          <a:lstStyle/>
          <a:p>
            <a:pPr marL="0" indent="0" algn="l">
              <a:lnSpc>
                <a:spcPct val="108333"/>
              </a:lnSpc>
              <a:buNone/>
            </a:pPr>
            <a:r>
              <a:rPr lang="en-US" sz="1800" dirty="0">
                <a:solidFill>
                  <a:srgbClr val="142613"/>
                </a:solidFill>
                <a:latin typeface="AvenirNext LT Pro Regular" panose="020B0504020202020204" pitchFamily="34" charset="77"/>
                <a:ea typeface="Aptos Regular" pitchFamily="34" charset="-122"/>
                <a:cs typeface="Aptos Regular" pitchFamily="34" charset="-120"/>
              </a:rPr>
              <a:t>Much of the profession runs on cloud platforms like QuickBooks Online. Many students graduate without hands-on time in them.</a:t>
            </a:r>
            <a:endParaRPr lang="en-US" sz="1800" dirty="0">
              <a:latin typeface="AvenirNext LT Pro Regular" panose="020B0504020202020204" pitchFamily="34" charset="77"/>
            </a:endParaRPr>
          </a:p>
        </p:txBody>
      </p:sp>
      <p:sp>
        <p:nvSpPr>
          <p:cNvPr id="2" name="CAS offers the variety client relationships and entrepreneurial paths students say they want Most simply havent encountered it">
            <a:extLst>
              <a:ext uri="{FF2B5EF4-FFF2-40B4-BE49-F238E27FC236}">
                <a16:creationId xmlns:a16="http://schemas.microsoft.com/office/drawing/2014/main" id="{591EB5F9-2B4A-574E-99D6-ABF4ED9C9B55}"/>
              </a:ext>
            </a:extLst>
          </p:cNvPr>
          <p:cNvSpPr/>
          <p:nvPr/>
        </p:nvSpPr>
        <p:spPr>
          <a:xfrm>
            <a:off x="12649200" y="7010400"/>
            <a:ext cx="4591050" cy="885825"/>
          </a:xfrm>
          <a:prstGeom prst="rect">
            <a:avLst/>
          </a:prstGeom>
          <a:noFill/>
          <a:ln/>
        </p:spPr>
        <p:txBody>
          <a:bodyPr wrap="square" lIns="0" tIns="0" rIns="0" bIns="0" rtlCol="0" anchor="t"/>
          <a:lstStyle/>
          <a:p>
            <a:pPr marL="0" indent="0" algn="l">
              <a:lnSpc>
                <a:spcPct val="108333"/>
              </a:lnSpc>
              <a:buNone/>
            </a:pPr>
            <a:r>
              <a:rPr lang="en-US" sz="1800" dirty="0">
                <a:solidFill>
                  <a:srgbClr val="000000"/>
                </a:solidFill>
                <a:latin typeface="AvenirNext LT Pro Regular" panose="020B0504020202020204" pitchFamily="34" charset="77"/>
                <a:ea typeface="Aptos Regular" pitchFamily="34" charset="-122"/>
                <a:cs typeface="Aptos Regular" pitchFamily="34" charset="-120"/>
              </a:rPr>
              <a:t>CAS offers the variety, client relationships, and entrepreneurial paths students say they want. Most simply haven't encountered it.</a:t>
            </a:r>
            <a:endParaRPr lang="en-US" sz="1800" dirty="0">
              <a:latin typeface="AvenirNext LT Pro Regular" panose="020B0504020202020204" pitchFamily="34" charset="77"/>
            </a:endParaRPr>
          </a:p>
        </p:txBody>
      </p:sp>
    </p:spTree>
    <p:extLst>
      <p:ext uri="{BB962C8B-B14F-4D97-AF65-F5344CB8AC3E}">
        <p14:creationId xmlns:p14="http://schemas.microsoft.com/office/powerpoint/2010/main" val="963148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C1C7047-644C-BBA0-9C49-0A7C846AF090}"/>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642445A6-6E0E-7729-B20F-2CE9B73E0932}"/>
              </a:ext>
            </a:extLst>
          </p:cNvPr>
          <p:cNvSpPr/>
          <p:nvPr/>
        </p:nvSpPr>
        <p:spPr>
          <a:xfrm>
            <a:off x="609600" y="3352800"/>
            <a:ext cx="2133600" cy="2133600"/>
          </a:xfrm>
          <a:prstGeom prst="ellipse">
            <a:avLst/>
          </a:prstGeom>
          <a:solidFill>
            <a:srgbClr val="C0E7FF"/>
          </a:solidFill>
          <a:ln/>
        </p:spPr>
        <p:txBody>
          <a:bodyPr/>
          <a:lstStyle/>
          <a:p>
            <a:endParaRPr lang="en-US"/>
          </a:p>
        </p:txBody>
      </p:sp>
      <p:sp>
        <p:nvSpPr>
          <p:cNvPr id="5" name="Ellipse 3">
            <a:extLst>
              <a:ext uri="{FF2B5EF4-FFF2-40B4-BE49-F238E27FC236}">
                <a16:creationId xmlns:a16="http://schemas.microsoft.com/office/drawing/2014/main" id="{EBECA306-B4A1-6313-C766-2FD67325CB0A}"/>
              </a:ext>
            </a:extLst>
          </p:cNvPr>
          <p:cNvSpPr/>
          <p:nvPr/>
        </p:nvSpPr>
        <p:spPr>
          <a:xfrm>
            <a:off x="6400800" y="3352800"/>
            <a:ext cx="2133600" cy="2133600"/>
          </a:xfrm>
          <a:prstGeom prst="ellipse">
            <a:avLst/>
          </a:prstGeom>
          <a:solidFill>
            <a:srgbClr val="C0E7FF"/>
          </a:solidFill>
          <a:ln/>
        </p:spPr>
        <p:txBody>
          <a:bodyPr/>
          <a:lstStyle/>
          <a:p>
            <a:endParaRPr lang="en-US"/>
          </a:p>
        </p:txBody>
      </p:sp>
      <p:sp>
        <p:nvSpPr>
          <p:cNvPr id="6" name="Ellipse 3">
            <a:extLst>
              <a:ext uri="{FF2B5EF4-FFF2-40B4-BE49-F238E27FC236}">
                <a16:creationId xmlns:a16="http://schemas.microsoft.com/office/drawing/2014/main" id="{71C0659E-BDE0-04D4-7D77-35DA4A1925A5}"/>
              </a:ext>
            </a:extLst>
          </p:cNvPr>
          <p:cNvSpPr/>
          <p:nvPr/>
        </p:nvSpPr>
        <p:spPr>
          <a:xfrm>
            <a:off x="12192000" y="3352800"/>
            <a:ext cx="2133600" cy="2133600"/>
          </a:xfrm>
          <a:prstGeom prst="ellipse">
            <a:avLst/>
          </a:prstGeom>
          <a:solidFill>
            <a:srgbClr val="C0E7FF"/>
          </a:solidFill>
          <a:ln/>
        </p:spPr>
        <p:txBody>
          <a:bodyPr/>
          <a:lstStyle/>
          <a:p>
            <a:endParaRPr lang="en-US"/>
          </a:p>
        </p:txBody>
      </p:sp>
      <p:sp>
        <p:nvSpPr>
          <p:cNvPr id="7" name="What I notice when I interview recent graduates  and the opportunity I think theyre missing">
            <a:extLst>
              <a:ext uri="{FF2B5EF4-FFF2-40B4-BE49-F238E27FC236}">
                <a16:creationId xmlns:a16="http://schemas.microsoft.com/office/drawing/2014/main" id="{0711707E-CB06-A4B5-77AC-4A40FBC85204}"/>
              </a:ext>
            </a:extLst>
          </p:cNvPr>
          <p:cNvSpPr/>
          <p:nvPr/>
        </p:nvSpPr>
        <p:spPr>
          <a:xfrm>
            <a:off x="609600" y="685800"/>
            <a:ext cx="8410575" cy="1771650"/>
          </a:xfrm>
          <a:prstGeom prst="rect">
            <a:avLst/>
          </a:prstGeom>
          <a:noFill/>
          <a:ln/>
        </p:spPr>
        <p:txBody>
          <a:bodyPr wrap="square" lIns="0" tIns="0" rIns="0" bIns="0" rtlCol="0" anchor="t"/>
          <a:lstStyle/>
          <a:p>
            <a:pPr marL="0" indent="0" algn="l">
              <a:lnSpc>
                <a:spcPct val="91667"/>
              </a:lnSpc>
              <a:buNone/>
            </a:pPr>
            <a:r>
              <a:rPr lang="en-US" sz="4200" dirty="0">
                <a:solidFill>
                  <a:srgbClr val="000000"/>
                </a:solidFill>
                <a:latin typeface="Georgia Pro Light" panose="020F0302020204030204" pitchFamily="34" charset="0"/>
                <a:ea typeface="Aptos Display Bold" pitchFamily="34" charset="-122"/>
                <a:cs typeface="Georgia Pro Light" panose="020F0302020204030204" pitchFamily="34" charset="0"/>
              </a:rPr>
              <a:t>What I notice when I interview recent graduates — and the opportunity I think they’re missing</a:t>
            </a:r>
            <a:endParaRPr lang="en-US" sz="4200" dirty="0">
              <a:latin typeface="Georgia Pro Light" panose="020F0302020204030204" pitchFamily="34" charset="0"/>
              <a:cs typeface="Georgia Pro Light" panose="020F0302020204030204" pitchFamily="34" charset="0"/>
            </a:endParaRPr>
          </a:p>
        </p:txBody>
      </p:sp>
      <p:sp>
        <p:nvSpPr>
          <p:cNvPr id="8" name="For 4-year colleges">
            <a:extLst>
              <a:ext uri="{FF2B5EF4-FFF2-40B4-BE49-F238E27FC236}">
                <a16:creationId xmlns:a16="http://schemas.microsoft.com/office/drawing/2014/main" id="{F63D6853-93B3-76B4-F7DD-1CB38F6DE5E9}"/>
              </a:ext>
            </a:extLst>
          </p:cNvPr>
          <p:cNvSpPr/>
          <p:nvPr/>
        </p:nvSpPr>
        <p:spPr>
          <a:xfrm>
            <a:off x="12192000" y="685800"/>
            <a:ext cx="5486400" cy="295275"/>
          </a:xfrm>
          <a:prstGeom prst="rect">
            <a:avLst/>
          </a:prstGeom>
          <a:noFill/>
          <a:ln/>
        </p:spPr>
        <p:txBody>
          <a:bodyPr wrap="square" lIns="0" tIns="0" rIns="0" bIns="0" rtlCol="0" anchor="t"/>
          <a:lstStyle/>
          <a:p>
            <a:pPr marL="0" indent="0" algn="r">
              <a:lnSpc>
                <a:spcPct val="108333"/>
              </a:lnSpc>
              <a:buNone/>
            </a:pPr>
            <a:r>
              <a:rPr lang="en-US" sz="1800" b="1" dirty="0">
                <a:solidFill>
                  <a:srgbClr val="FF10BF"/>
                </a:solidFill>
                <a:latin typeface="Aptos Bold" pitchFamily="34" charset="0"/>
                <a:ea typeface="Aptos Bold" pitchFamily="34" charset="-122"/>
                <a:cs typeface="Aptos Bold" pitchFamily="34" charset="-120"/>
              </a:rPr>
              <a:t>[CUSTOMIZE THIS SLIDE: FOR 4-YEAR COLLEGES]</a:t>
            </a:r>
            <a:endParaRPr lang="en-US" sz="1800" dirty="0"/>
          </a:p>
        </p:txBody>
      </p:sp>
      <p:sp>
        <p:nvSpPr>
          <p:cNvPr id="9" name="Strong in tax and audit less exposure to advisory">
            <a:extLst>
              <a:ext uri="{FF2B5EF4-FFF2-40B4-BE49-F238E27FC236}">
                <a16:creationId xmlns:a16="http://schemas.microsoft.com/office/drawing/2014/main" id="{6235BF78-6F89-CA0E-913A-D51A28435768}"/>
              </a:ext>
            </a:extLst>
          </p:cNvPr>
          <p:cNvSpPr/>
          <p:nvPr/>
        </p:nvSpPr>
        <p:spPr>
          <a:xfrm>
            <a:off x="1066800" y="5791200"/>
            <a:ext cx="4600575" cy="762000"/>
          </a:xfrm>
          <a:prstGeom prst="rect">
            <a:avLst/>
          </a:prstGeom>
          <a:noFill/>
          <a:ln/>
        </p:spPr>
        <p:txBody>
          <a:bodyPr wrap="square" lIns="0" tIns="0" rIns="0" bIns="0" rtlCol="0" anchor="t"/>
          <a:lstStyle/>
          <a:p>
            <a:pPr marL="0" indent="0" algn="l">
              <a:lnSpc>
                <a:spcPct val="91667"/>
              </a:lnSpc>
              <a:buNone/>
            </a:pPr>
            <a:r>
              <a:rPr lang="en-US" sz="2800" dirty="0">
                <a:solidFill>
                  <a:srgbClr val="000000"/>
                </a:solidFill>
                <a:latin typeface="Georgia Pro Light" panose="020F0302020204030204" pitchFamily="34" charset="0"/>
                <a:ea typeface="Aptos Display Bold" pitchFamily="34" charset="-122"/>
                <a:cs typeface="Georgia Pro Light" panose="020F0302020204030204" pitchFamily="34" charset="0"/>
              </a:rPr>
              <a:t>Strong in tax and audit, less exposure to advisory</a:t>
            </a:r>
            <a:endParaRPr lang="en-US" sz="2800" dirty="0">
              <a:latin typeface="Georgia Pro Light" panose="020F0302020204030204" pitchFamily="34" charset="0"/>
              <a:cs typeface="Georgia Pro Light" panose="020F0302020204030204" pitchFamily="34" charset="0"/>
            </a:endParaRPr>
          </a:p>
        </p:txBody>
      </p:sp>
      <p:sp>
        <p:nvSpPr>
          <p:cNvPr id="10" name="Limited time with the tools firms use daily">
            <a:extLst>
              <a:ext uri="{FF2B5EF4-FFF2-40B4-BE49-F238E27FC236}">
                <a16:creationId xmlns:a16="http://schemas.microsoft.com/office/drawing/2014/main" id="{A0DE32DB-CFD1-F416-7FB2-C2549D2A6C6B}"/>
              </a:ext>
            </a:extLst>
          </p:cNvPr>
          <p:cNvSpPr/>
          <p:nvPr/>
        </p:nvSpPr>
        <p:spPr>
          <a:xfrm>
            <a:off x="6858000" y="5791200"/>
            <a:ext cx="4600575" cy="762000"/>
          </a:xfrm>
          <a:prstGeom prst="rect">
            <a:avLst/>
          </a:prstGeom>
          <a:noFill/>
          <a:ln/>
        </p:spPr>
        <p:txBody>
          <a:bodyPr wrap="square" lIns="0" tIns="0" rIns="0" bIns="0" rtlCol="0" anchor="t"/>
          <a:lstStyle/>
          <a:p>
            <a:pPr marL="0" indent="0" algn="l">
              <a:lnSpc>
                <a:spcPct val="91667"/>
              </a:lnSpc>
              <a:buNone/>
            </a:pPr>
            <a:r>
              <a:rPr lang="en-US" sz="2800" dirty="0">
                <a:solidFill>
                  <a:srgbClr val="000000"/>
                </a:solidFill>
                <a:latin typeface="Georgia Pro Light" panose="020F0302020204030204" pitchFamily="34" charset="0"/>
                <a:ea typeface="Aptos Display Bold" pitchFamily="34" charset="-122"/>
                <a:cs typeface="Georgia Pro Light" panose="020F0302020204030204" pitchFamily="34" charset="0"/>
              </a:rPr>
              <a:t>Limited time with the tools </a:t>
            </a:r>
            <a:br>
              <a:rPr sz="2800">
                <a:latin typeface="Georgia Pro Light" panose="020F0302020204030204" pitchFamily="34" charset="0"/>
                <a:cs typeface="Georgia Pro Light" panose="020F0302020204030204" pitchFamily="34" charset="0"/>
              </a:rPr>
            </a:br>
            <a:r>
              <a:rPr lang="en-US" sz="2800" dirty="0">
                <a:solidFill>
                  <a:srgbClr val="000000"/>
                </a:solidFill>
                <a:latin typeface="Georgia Pro Light" panose="020F0302020204030204" pitchFamily="34" charset="0"/>
                <a:ea typeface="Aptos Display Bold" pitchFamily="34" charset="-122"/>
                <a:cs typeface="Georgia Pro Light" panose="020F0302020204030204" pitchFamily="34" charset="0"/>
              </a:rPr>
              <a:t>firms use daily</a:t>
            </a:r>
            <a:endParaRPr lang="en-US" sz="2800" dirty="0">
              <a:latin typeface="Georgia Pro Light" panose="020F0302020204030204" pitchFamily="34" charset="0"/>
              <a:cs typeface="Georgia Pro Light" panose="020F0302020204030204" pitchFamily="34" charset="0"/>
            </a:endParaRPr>
          </a:p>
        </p:txBody>
      </p:sp>
      <p:sp>
        <p:nvSpPr>
          <p:cNvPr id="11" name="A career path students rarely hear about">
            <a:extLst>
              <a:ext uri="{FF2B5EF4-FFF2-40B4-BE49-F238E27FC236}">
                <a16:creationId xmlns:a16="http://schemas.microsoft.com/office/drawing/2014/main" id="{850DF7BF-FD09-1E96-E4DD-608038AF19D3}"/>
              </a:ext>
            </a:extLst>
          </p:cNvPr>
          <p:cNvSpPr/>
          <p:nvPr/>
        </p:nvSpPr>
        <p:spPr>
          <a:xfrm>
            <a:off x="12649200" y="5791200"/>
            <a:ext cx="4600575" cy="762000"/>
          </a:xfrm>
          <a:prstGeom prst="rect">
            <a:avLst/>
          </a:prstGeom>
          <a:noFill/>
          <a:ln/>
        </p:spPr>
        <p:txBody>
          <a:bodyPr wrap="square" lIns="0" tIns="0" rIns="0" bIns="0" rtlCol="0" anchor="t"/>
          <a:lstStyle/>
          <a:p>
            <a:pPr marL="0" indent="0" algn="l">
              <a:lnSpc>
                <a:spcPct val="91667"/>
              </a:lnSpc>
              <a:buNone/>
            </a:pPr>
            <a:r>
              <a:rPr lang="en-US" sz="2800" dirty="0">
                <a:solidFill>
                  <a:srgbClr val="000000"/>
                </a:solidFill>
                <a:latin typeface="Georgia Pro Light" panose="020F0302020204030204" pitchFamily="34" charset="0"/>
                <a:ea typeface="Aptos Display Bold" pitchFamily="34" charset="-122"/>
                <a:cs typeface="Georgia Pro Light" panose="020F0302020204030204" pitchFamily="34" charset="0"/>
              </a:rPr>
              <a:t>A career path students rarely </a:t>
            </a:r>
            <a:br>
              <a:rPr sz="2800">
                <a:latin typeface="Georgia Pro Light" panose="020F0302020204030204" pitchFamily="34" charset="0"/>
                <a:cs typeface="Georgia Pro Light" panose="020F0302020204030204" pitchFamily="34" charset="0"/>
              </a:rPr>
            </a:br>
            <a:r>
              <a:rPr lang="en-US" sz="2800" dirty="0">
                <a:solidFill>
                  <a:srgbClr val="000000"/>
                </a:solidFill>
                <a:latin typeface="Georgia Pro Light" panose="020F0302020204030204" pitchFamily="34" charset="0"/>
                <a:ea typeface="Aptos Display Bold" pitchFamily="34" charset="-122"/>
                <a:cs typeface="Georgia Pro Light" panose="020F0302020204030204" pitchFamily="34" charset="0"/>
              </a:rPr>
              <a:t>hear about</a:t>
            </a:r>
            <a:endParaRPr lang="en-US" sz="2800" dirty="0">
              <a:latin typeface="Georgia Pro Light" panose="020F0302020204030204" pitchFamily="34" charset="0"/>
              <a:cs typeface="Georgia Pro Light" panose="020F0302020204030204" pitchFamily="34" charset="0"/>
            </a:endParaRPr>
          </a:p>
        </p:txBody>
      </p:sp>
      <p:sp>
        <p:nvSpPr>
          <p:cNvPr id="12" name="CAS offers the variety client relationships and entrepreneurial paths students say they want Most simply havent encountered it">
            <a:extLst>
              <a:ext uri="{FF2B5EF4-FFF2-40B4-BE49-F238E27FC236}">
                <a16:creationId xmlns:a16="http://schemas.microsoft.com/office/drawing/2014/main" id="{9591861A-AB06-73F9-27C1-534B38DDAD3A}"/>
              </a:ext>
            </a:extLst>
          </p:cNvPr>
          <p:cNvSpPr/>
          <p:nvPr/>
        </p:nvSpPr>
        <p:spPr>
          <a:xfrm>
            <a:off x="12649200" y="7010400"/>
            <a:ext cx="4591050" cy="885825"/>
          </a:xfrm>
          <a:prstGeom prst="rect">
            <a:avLst/>
          </a:prstGeom>
          <a:noFill/>
          <a:ln/>
        </p:spPr>
        <p:txBody>
          <a:bodyPr wrap="square" lIns="0" tIns="0" rIns="0" bIns="0" rtlCol="0" anchor="t"/>
          <a:lstStyle/>
          <a:p>
            <a:pPr marL="0" indent="0" algn="l">
              <a:lnSpc>
                <a:spcPct val="108333"/>
              </a:lnSpc>
              <a:buNone/>
            </a:pPr>
            <a:r>
              <a:rPr lang="en-US" sz="1800" dirty="0">
                <a:solidFill>
                  <a:srgbClr val="000000"/>
                </a:solidFill>
                <a:latin typeface="AvenirNext LT Pro Regular" panose="020B0504020202020204" pitchFamily="34" charset="77"/>
                <a:ea typeface="Aptos Regular" pitchFamily="34" charset="-122"/>
                <a:cs typeface="Aptos Regular" pitchFamily="34" charset="-120"/>
              </a:rPr>
              <a:t>CAS offers the variety, client relationships, and entrepreneurial paths students say they want. Most simply haven't encountered it.</a:t>
            </a:r>
            <a:endParaRPr lang="en-US" sz="1800" dirty="0">
              <a:latin typeface="AvenirNext LT Pro Regular" panose="020B0504020202020204" pitchFamily="34" charset="77"/>
            </a:endParaRPr>
          </a:p>
        </p:txBody>
      </p:sp>
      <p:sp>
        <p:nvSpPr>
          <p:cNvPr id="16" name="Much of the profession runs on cloud platforms like QuickBooks Online Many students graduate without hands-on time in them">
            <a:extLst>
              <a:ext uri="{FF2B5EF4-FFF2-40B4-BE49-F238E27FC236}">
                <a16:creationId xmlns:a16="http://schemas.microsoft.com/office/drawing/2014/main" id="{71BFB7F9-A3CD-BD96-73D7-EC20D27C4293}"/>
              </a:ext>
            </a:extLst>
          </p:cNvPr>
          <p:cNvSpPr/>
          <p:nvPr/>
        </p:nvSpPr>
        <p:spPr>
          <a:xfrm>
            <a:off x="6857999" y="7010400"/>
            <a:ext cx="5056909" cy="1181100"/>
          </a:xfrm>
          <a:prstGeom prst="rect">
            <a:avLst/>
          </a:prstGeom>
          <a:noFill/>
          <a:ln/>
        </p:spPr>
        <p:txBody>
          <a:bodyPr wrap="square" lIns="0" tIns="0" rIns="0" bIns="0" rtlCol="0" anchor="t"/>
          <a:lstStyle/>
          <a:p>
            <a:pPr marL="0" indent="0" algn="l">
              <a:lnSpc>
                <a:spcPct val="108333"/>
              </a:lnSpc>
              <a:buNone/>
            </a:pPr>
            <a:r>
              <a:rPr lang="en-US" sz="1800" dirty="0">
                <a:solidFill>
                  <a:srgbClr val="142613"/>
                </a:solidFill>
                <a:latin typeface="AvenirNext LT Pro Regular" panose="020B0504020202020204" pitchFamily="34" charset="77"/>
                <a:ea typeface="Aptos Regular" pitchFamily="34" charset="-122"/>
                <a:cs typeface="Aptos Regular" pitchFamily="34" charset="-120"/>
              </a:rPr>
              <a:t>Much of the profession runs on cloud platforms like QuickBooks Online. Many students graduate without hands-on time in them.</a:t>
            </a:r>
            <a:endParaRPr lang="en-US" sz="1800" dirty="0">
              <a:latin typeface="AvenirNext LT Pro Regular" panose="020B0504020202020204" pitchFamily="34" charset="77"/>
            </a:endParaRPr>
          </a:p>
        </p:txBody>
      </p:sp>
      <p:sp>
        <p:nvSpPr>
          <p:cNvPr id="17" name="Graduates arrive well grounded in compliance Fewer have seen advisory work up close  interpreting a clients books or helping an owner make a business decision">
            <a:extLst>
              <a:ext uri="{FF2B5EF4-FFF2-40B4-BE49-F238E27FC236}">
                <a16:creationId xmlns:a16="http://schemas.microsoft.com/office/drawing/2014/main" id="{F632740A-EBC5-FB3E-8B5F-53572CE89183}"/>
              </a:ext>
            </a:extLst>
          </p:cNvPr>
          <p:cNvSpPr/>
          <p:nvPr/>
        </p:nvSpPr>
        <p:spPr>
          <a:xfrm>
            <a:off x="1066800" y="7010400"/>
            <a:ext cx="4591050" cy="1181100"/>
          </a:xfrm>
          <a:prstGeom prst="rect">
            <a:avLst/>
          </a:prstGeom>
          <a:noFill/>
          <a:ln/>
        </p:spPr>
        <p:txBody>
          <a:bodyPr wrap="square" lIns="0" tIns="0" rIns="0" bIns="0" rtlCol="0" anchor="t"/>
          <a:lstStyle/>
          <a:p>
            <a:pPr marL="0" indent="0" algn="l">
              <a:lnSpc>
                <a:spcPct val="108333"/>
              </a:lnSpc>
              <a:buNone/>
            </a:pPr>
            <a:r>
              <a:rPr lang="en-US" sz="1800" dirty="0">
                <a:solidFill>
                  <a:srgbClr val="142613"/>
                </a:solidFill>
                <a:latin typeface="AvenirNext LT Pro Regular" panose="020B0504020202020204" pitchFamily="34" charset="77"/>
                <a:ea typeface="Aptos Regular" pitchFamily="34" charset="-122"/>
                <a:cs typeface="Aptos Regular" pitchFamily="34" charset="-120"/>
              </a:rPr>
              <a:t>Graduates arrive well grounded in compliance. Fewer have seen advisory work up close — interpreting a client's books or helping an owner make a business decision.</a:t>
            </a:r>
            <a:endParaRPr lang="en-US" sz="1800" dirty="0">
              <a:latin typeface="AvenirNext LT Pro Regular" panose="020B0504020202020204" pitchFamily="34" charset="77"/>
            </a:endParaRPr>
          </a:p>
        </p:txBody>
      </p:sp>
      <p:sp>
        <p:nvSpPr>
          <p:cNvPr id="2" name="name_1">
            <a:extLst>
              <a:ext uri="{FF2B5EF4-FFF2-40B4-BE49-F238E27FC236}">
                <a16:creationId xmlns:a16="http://schemas.microsoft.com/office/drawing/2014/main" id="{1CEAB671-4708-1F9B-14A0-2CAA23AF75AC}"/>
              </a:ext>
            </a:extLst>
          </p:cNvPr>
          <p:cNvSpPr/>
          <p:nvPr/>
        </p:nvSpPr>
        <p:spPr>
          <a:xfrm>
            <a:off x="1362075" y="3818758"/>
            <a:ext cx="632572" cy="1212273"/>
          </a:xfrm>
          <a:prstGeom prst="rect">
            <a:avLst/>
          </a:prstGeom>
          <a:noFill/>
          <a:ln/>
        </p:spPr>
        <p:txBody>
          <a:bodyPr wrap="square" lIns="0" tIns="0" rIns="0" bIns="0" rtlCol="0" anchor="ctr"/>
          <a:lstStyle/>
          <a:p>
            <a:pPr marL="0" indent="0" algn="ctr">
              <a:lnSpc>
                <a:spcPct val="108333"/>
              </a:lnSpc>
              <a:buNone/>
            </a:pPr>
            <a:r>
              <a:rPr lang="en-US" sz="8400" b="1" dirty="0">
                <a:solidFill>
                  <a:srgbClr val="00398D"/>
                </a:solidFill>
                <a:latin typeface="AvenirNext LT Pro Medium" panose="020B0504020202020204" pitchFamily="34" charset="77"/>
                <a:ea typeface="Aptos Bold" pitchFamily="34" charset="-122"/>
                <a:cs typeface="Georgia Pro Light" panose="020F0302020204030204" pitchFamily="34" charset="0"/>
              </a:rPr>
              <a:t>1</a:t>
            </a:r>
            <a:endParaRPr lang="en-US" sz="8400" b="1" dirty="0">
              <a:solidFill>
                <a:srgbClr val="00398D"/>
              </a:solidFill>
              <a:latin typeface="AvenirNext LT Pro Medium" panose="020B0504020202020204" pitchFamily="34" charset="77"/>
            </a:endParaRPr>
          </a:p>
        </p:txBody>
      </p:sp>
      <p:sp>
        <p:nvSpPr>
          <p:cNvPr id="3" name="name_2">
            <a:extLst>
              <a:ext uri="{FF2B5EF4-FFF2-40B4-BE49-F238E27FC236}">
                <a16:creationId xmlns:a16="http://schemas.microsoft.com/office/drawing/2014/main" id="{321A5245-0C2B-31C3-6E37-4FD17629C99D}"/>
              </a:ext>
            </a:extLst>
          </p:cNvPr>
          <p:cNvSpPr/>
          <p:nvPr/>
        </p:nvSpPr>
        <p:spPr>
          <a:xfrm>
            <a:off x="7153275" y="3818758"/>
            <a:ext cx="623047" cy="1212273"/>
          </a:xfrm>
          <a:prstGeom prst="rect">
            <a:avLst/>
          </a:prstGeom>
          <a:noFill/>
          <a:ln/>
        </p:spPr>
        <p:txBody>
          <a:bodyPr wrap="square" lIns="0" tIns="0" rIns="0" bIns="0" rtlCol="0" anchor="ctr"/>
          <a:lstStyle/>
          <a:p>
            <a:pPr marL="0" indent="0" algn="ctr">
              <a:lnSpc>
                <a:spcPct val="108333"/>
              </a:lnSpc>
              <a:buNone/>
            </a:pPr>
            <a:r>
              <a:rPr lang="en-US" sz="8400" b="1" dirty="0">
                <a:solidFill>
                  <a:srgbClr val="00398D"/>
                </a:solidFill>
                <a:latin typeface="AvenirNext LT Pro Medium" panose="020B0504020202020204" pitchFamily="34" charset="77"/>
                <a:ea typeface="Aptos Bold" pitchFamily="34" charset="-122"/>
                <a:cs typeface="Georgia Pro Light" panose="020F0302020204030204" pitchFamily="34" charset="0"/>
              </a:rPr>
              <a:t>2</a:t>
            </a:r>
            <a:endParaRPr lang="en-US" sz="8400" b="1" dirty="0">
              <a:solidFill>
                <a:srgbClr val="00398D"/>
              </a:solidFill>
              <a:latin typeface="AvenirNext LT Pro Medium" panose="020B0504020202020204" pitchFamily="34" charset="77"/>
            </a:endParaRPr>
          </a:p>
        </p:txBody>
      </p:sp>
      <p:sp>
        <p:nvSpPr>
          <p:cNvPr id="18" name="name_3">
            <a:extLst>
              <a:ext uri="{FF2B5EF4-FFF2-40B4-BE49-F238E27FC236}">
                <a16:creationId xmlns:a16="http://schemas.microsoft.com/office/drawing/2014/main" id="{5C343EE7-A9C8-DFFA-C74E-A9A725DA87D6}"/>
              </a:ext>
            </a:extLst>
          </p:cNvPr>
          <p:cNvSpPr/>
          <p:nvPr/>
        </p:nvSpPr>
        <p:spPr>
          <a:xfrm>
            <a:off x="12944475" y="3818758"/>
            <a:ext cx="623047" cy="1212273"/>
          </a:xfrm>
          <a:prstGeom prst="rect">
            <a:avLst/>
          </a:prstGeom>
          <a:noFill/>
          <a:ln/>
        </p:spPr>
        <p:txBody>
          <a:bodyPr wrap="square" lIns="0" tIns="0" rIns="0" bIns="0" rtlCol="0" anchor="ctr"/>
          <a:lstStyle/>
          <a:p>
            <a:pPr marL="0" indent="0" algn="ctr">
              <a:lnSpc>
                <a:spcPct val="108333"/>
              </a:lnSpc>
              <a:buNone/>
            </a:pPr>
            <a:r>
              <a:rPr lang="en-US" sz="8400" b="1" dirty="0">
                <a:solidFill>
                  <a:srgbClr val="00398D"/>
                </a:solidFill>
                <a:latin typeface="AvenirNext LT Pro Medium" panose="020B0504020202020204" pitchFamily="34" charset="77"/>
                <a:ea typeface="Aptos Bold" pitchFamily="34" charset="-122"/>
                <a:cs typeface="Georgia Pro Light" panose="020F0302020204030204" pitchFamily="34" charset="0"/>
              </a:rPr>
              <a:t>3</a:t>
            </a:r>
            <a:endParaRPr lang="en-US" sz="8400" b="1" dirty="0">
              <a:solidFill>
                <a:srgbClr val="00398D"/>
              </a:solidFill>
              <a:latin typeface="AvenirNext LT Pro Medium" panose="020B0504020202020204" pitchFamily="34" charset="77"/>
            </a:endParaRPr>
          </a:p>
        </p:txBody>
      </p:sp>
    </p:spTree>
    <p:extLst>
      <p:ext uri="{BB962C8B-B14F-4D97-AF65-F5344CB8AC3E}">
        <p14:creationId xmlns:p14="http://schemas.microsoft.com/office/powerpoint/2010/main" val="1888172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9A9DFAF-597C-599D-FC5A-D9F993265293}"/>
            </a:ext>
          </a:extLst>
        </p:cNvPr>
        <p:cNvGrpSpPr/>
        <p:nvPr/>
      </p:nvGrpSpPr>
      <p:grpSpPr>
        <a:xfrm>
          <a:off x="0" y="0"/>
          <a:ext cx="0" cy="0"/>
          <a:chOff x="0" y="0"/>
          <a:chExt cx="0" cy="0"/>
        </a:xfrm>
      </p:grpSpPr>
      <p:sp>
        <p:nvSpPr>
          <p:cNvPr id="27" name="Ellipse 3">
            <a:extLst>
              <a:ext uri="{FF2B5EF4-FFF2-40B4-BE49-F238E27FC236}">
                <a16:creationId xmlns:a16="http://schemas.microsoft.com/office/drawing/2014/main" id="{30CA6A9C-8EF6-A8E0-DAC6-4240A048BE36}"/>
              </a:ext>
            </a:extLst>
          </p:cNvPr>
          <p:cNvSpPr/>
          <p:nvPr/>
        </p:nvSpPr>
        <p:spPr>
          <a:xfrm>
            <a:off x="13969365" y="3181023"/>
            <a:ext cx="1645920" cy="1645920"/>
          </a:xfrm>
          <a:prstGeom prst="ellipse">
            <a:avLst/>
          </a:prstGeom>
          <a:solidFill>
            <a:srgbClr val="C0E7FF"/>
          </a:solidFill>
          <a:ln/>
        </p:spPr>
        <p:txBody>
          <a:bodyPr/>
          <a:lstStyle/>
          <a:p>
            <a:endParaRPr lang="en-US"/>
          </a:p>
        </p:txBody>
      </p:sp>
      <p:sp>
        <p:nvSpPr>
          <p:cNvPr id="28" name="Ellipse 3">
            <a:extLst>
              <a:ext uri="{FF2B5EF4-FFF2-40B4-BE49-F238E27FC236}">
                <a16:creationId xmlns:a16="http://schemas.microsoft.com/office/drawing/2014/main" id="{A1800F1C-7BB0-9940-6921-7080E28ABD78}"/>
              </a:ext>
            </a:extLst>
          </p:cNvPr>
          <p:cNvSpPr/>
          <p:nvPr/>
        </p:nvSpPr>
        <p:spPr>
          <a:xfrm>
            <a:off x="9634432" y="3181023"/>
            <a:ext cx="1645920" cy="1645920"/>
          </a:xfrm>
          <a:prstGeom prst="ellipse">
            <a:avLst/>
          </a:prstGeom>
          <a:solidFill>
            <a:srgbClr val="C0E7FF"/>
          </a:solidFill>
          <a:ln/>
        </p:spPr>
        <p:txBody>
          <a:bodyPr/>
          <a:lstStyle/>
          <a:p>
            <a:endParaRPr lang="en-US"/>
          </a:p>
        </p:txBody>
      </p:sp>
      <p:sp>
        <p:nvSpPr>
          <p:cNvPr id="29" name="Ellipse 3">
            <a:extLst>
              <a:ext uri="{FF2B5EF4-FFF2-40B4-BE49-F238E27FC236}">
                <a16:creationId xmlns:a16="http://schemas.microsoft.com/office/drawing/2014/main" id="{1ABE5450-3E52-B614-E926-20A05A9D66C5}"/>
              </a:ext>
            </a:extLst>
          </p:cNvPr>
          <p:cNvSpPr/>
          <p:nvPr/>
        </p:nvSpPr>
        <p:spPr>
          <a:xfrm>
            <a:off x="5282565" y="3181023"/>
            <a:ext cx="1645920" cy="1645920"/>
          </a:xfrm>
          <a:prstGeom prst="ellipse">
            <a:avLst/>
          </a:prstGeom>
          <a:solidFill>
            <a:srgbClr val="C0E7FF"/>
          </a:solidFill>
          <a:ln/>
        </p:spPr>
        <p:txBody>
          <a:bodyPr/>
          <a:lstStyle/>
          <a:p>
            <a:endParaRPr lang="en-US"/>
          </a:p>
        </p:txBody>
      </p:sp>
      <p:sp>
        <p:nvSpPr>
          <p:cNvPr id="30" name="Ellipse 3">
            <a:extLst>
              <a:ext uri="{FF2B5EF4-FFF2-40B4-BE49-F238E27FC236}">
                <a16:creationId xmlns:a16="http://schemas.microsoft.com/office/drawing/2014/main" id="{5760A410-BDC6-A108-D935-8B43B6067ED7}"/>
              </a:ext>
            </a:extLst>
          </p:cNvPr>
          <p:cNvSpPr/>
          <p:nvPr/>
        </p:nvSpPr>
        <p:spPr>
          <a:xfrm>
            <a:off x="939165" y="3181023"/>
            <a:ext cx="1645920" cy="1645920"/>
          </a:xfrm>
          <a:prstGeom prst="ellipse">
            <a:avLst/>
          </a:prstGeom>
          <a:solidFill>
            <a:srgbClr val="C0E7FF"/>
          </a:solidFill>
          <a:ln/>
        </p:spPr>
        <p:txBody>
          <a:bodyPr/>
          <a:lstStyle/>
          <a:p>
            <a:endParaRPr lang="en-US"/>
          </a:p>
        </p:txBody>
      </p:sp>
      <p:sp>
        <p:nvSpPr>
          <p:cNvPr id="6" name="Topics I could speak on">
            <a:extLst>
              <a:ext uri="{FF2B5EF4-FFF2-40B4-BE49-F238E27FC236}">
                <a16:creationId xmlns:a16="http://schemas.microsoft.com/office/drawing/2014/main" id="{C7C64D27-62DC-33B1-F629-113DE9600973}"/>
              </a:ext>
            </a:extLst>
          </p:cNvPr>
          <p:cNvSpPr/>
          <p:nvPr/>
        </p:nvSpPr>
        <p:spPr>
          <a:xfrm>
            <a:off x="609600" y="685800"/>
            <a:ext cx="8410575" cy="590550"/>
          </a:xfrm>
          <a:prstGeom prst="rect">
            <a:avLst/>
          </a:prstGeom>
          <a:noFill/>
          <a:ln/>
        </p:spPr>
        <p:txBody>
          <a:bodyPr wrap="square" lIns="0" tIns="0" rIns="0" bIns="0" rtlCol="0" anchor="t"/>
          <a:lstStyle/>
          <a:p>
            <a:pPr marL="0" indent="0" algn="l">
              <a:lnSpc>
                <a:spcPct val="91667"/>
              </a:lnSpc>
              <a:buNone/>
            </a:pPr>
            <a:r>
              <a:rPr lang="en-US" sz="4200" dirty="0">
                <a:solidFill>
                  <a:srgbClr val="000000"/>
                </a:solidFill>
                <a:latin typeface="Georgia Pro Light" panose="020F0302020204030204" pitchFamily="34" charset="0"/>
                <a:ea typeface="Aptos Display Bold" pitchFamily="34" charset="-122"/>
                <a:cs typeface="Georgia Pro Light" panose="020F0302020204030204" pitchFamily="34" charset="0"/>
              </a:rPr>
              <a:t>Topics I could speak on</a:t>
            </a:r>
            <a:endParaRPr lang="en-US" sz="4200" dirty="0">
              <a:latin typeface="Georgia Pro Light" panose="020F0302020204030204" pitchFamily="34" charset="0"/>
              <a:cs typeface="Georgia Pro Light" panose="020F0302020204030204" pitchFamily="34" charset="0"/>
            </a:endParaRPr>
          </a:p>
        </p:txBody>
      </p:sp>
      <p:sp>
        <p:nvSpPr>
          <p:cNvPr id="7" name="The client work itself">
            <a:extLst>
              <a:ext uri="{FF2B5EF4-FFF2-40B4-BE49-F238E27FC236}">
                <a16:creationId xmlns:a16="http://schemas.microsoft.com/office/drawing/2014/main" id="{F08071BC-B417-2591-6DC1-2C4B47D44BA4}"/>
              </a:ext>
            </a:extLst>
          </p:cNvPr>
          <p:cNvSpPr/>
          <p:nvPr/>
        </p:nvSpPr>
        <p:spPr>
          <a:xfrm>
            <a:off x="1076325" y="5029200"/>
            <a:ext cx="3143250" cy="762000"/>
          </a:xfrm>
          <a:prstGeom prst="rect">
            <a:avLst/>
          </a:prstGeom>
          <a:noFill/>
          <a:ln/>
        </p:spPr>
        <p:txBody>
          <a:bodyPr wrap="square" lIns="0" tIns="0" rIns="0" bIns="0" rtlCol="0" anchor="t"/>
          <a:lstStyle/>
          <a:p>
            <a:pPr marL="0" indent="0" algn="l">
              <a:lnSpc>
                <a:spcPct val="91667"/>
              </a:lnSpc>
              <a:buNone/>
            </a:pPr>
            <a:r>
              <a:rPr lang="en-US" sz="2800" dirty="0">
                <a:solidFill>
                  <a:srgbClr val="000000"/>
                </a:solidFill>
                <a:latin typeface="Georgia Pro Light" panose="020F0302020204030204" pitchFamily="34" charset="0"/>
                <a:ea typeface="Aptos Display Bold" pitchFamily="34" charset="-122"/>
                <a:cs typeface="Georgia Pro Light" panose="020F0302020204030204" pitchFamily="34" charset="0"/>
              </a:rPr>
              <a:t>The client work itself</a:t>
            </a:r>
            <a:br>
              <a:rPr sz="2800" dirty="0">
                <a:latin typeface="Georgia Pro Light" panose="020F0302020204030204" pitchFamily="34" charset="0"/>
                <a:cs typeface="Georgia Pro Light" panose="020F0302020204030204" pitchFamily="34" charset="0"/>
              </a:rPr>
            </a:br>
            <a:endParaRPr lang="en-US" sz="2800" dirty="0">
              <a:latin typeface="Georgia Pro Light" panose="020F0302020204030204" pitchFamily="34" charset="0"/>
              <a:cs typeface="Georgia Pro Light" panose="020F0302020204030204" pitchFamily="34" charset="0"/>
            </a:endParaRPr>
          </a:p>
        </p:txBody>
      </p:sp>
      <p:sp>
        <p:nvSpPr>
          <p:cNvPr id="8" name="Customize eg How I guide small business owners through real decisions  pricing cash flow when to hire">
            <a:extLst>
              <a:ext uri="{FF2B5EF4-FFF2-40B4-BE49-F238E27FC236}">
                <a16:creationId xmlns:a16="http://schemas.microsoft.com/office/drawing/2014/main" id="{CF6AFD14-125F-10A1-E40A-708A4CC0AB30}"/>
              </a:ext>
            </a:extLst>
          </p:cNvPr>
          <p:cNvSpPr/>
          <p:nvPr/>
        </p:nvSpPr>
        <p:spPr>
          <a:xfrm>
            <a:off x="1076325" y="6223008"/>
            <a:ext cx="3274002" cy="1181100"/>
          </a:xfrm>
          <a:prstGeom prst="rect">
            <a:avLst/>
          </a:prstGeom>
          <a:noFill/>
          <a:ln/>
        </p:spPr>
        <p:txBody>
          <a:bodyPr wrap="square" lIns="0" tIns="0" rIns="0" bIns="0" rtlCol="0" anchor="t"/>
          <a:lstStyle/>
          <a:p>
            <a:pPr marL="0" indent="0" algn="l">
              <a:lnSpc>
                <a:spcPct val="108333"/>
              </a:lnSpc>
              <a:buNone/>
            </a:pPr>
            <a:r>
              <a:rPr lang="en-US" sz="1800" dirty="0">
                <a:solidFill>
                  <a:srgbClr val="000000"/>
                </a:solidFill>
                <a:latin typeface="AvenirNext LT Pro Regular" panose="020B0504020202020204" pitchFamily="34" charset="77"/>
                <a:ea typeface="Aptos Regular" pitchFamily="34" charset="-122"/>
                <a:cs typeface="Aptos Regular" pitchFamily="34" charset="-120"/>
              </a:rPr>
              <a:t>[Customize: e.g., “How I guide small business owners through real decisions — pricing, cash flow, when to hire.”]</a:t>
            </a:r>
            <a:endParaRPr lang="en-US" sz="1800" dirty="0">
              <a:latin typeface="AvenirNext LT Pro Regular" panose="020B0504020202020204" pitchFamily="34" charset="77"/>
            </a:endParaRPr>
          </a:p>
        </p:txBody>
      </p:sp>
      <p:sp>
        <p:nvSpPr>
          <p:cNvPr id="9" name="A sector I serve">
            <a:extLst>
              <a:ext uri="{FF2B5EF4-FFF2-40B4-BE49-F238E27FC236}">
                <a16:creationId xmlns:a16="http://schemas.microsoft.com/office/drawing/2014/main" id="{87A47C26-B6B1-132B-D8BD-90B2CD4F349D}"/>
              </a:ext>
            </a:extLst>
          </p:cNvPr>
          <p:cNvSpPr/>
          <p:nvPr/>
        </p:nvSpPr>
        <p:spPr>
          <a:xfrm>
            <a:off x="5419725" y="5029200"/>
            <a:ext cx="3143250" cy="762000"/>
          </a:xfrm>
          <a:prstGeom prst="rect">
            <a:avLst/>
          </a:prstGeom>
          <a:noFill/>
          <a:ln/>
        </p:spPr>
        <p:txBody>
          <a:bodyPr wrap="square" lIns="0" tIns="0" rIns="0" bIns="0" rtlCol="0" anchor="t"/>
          <a:lstStyle/>
          <a:p>
            <a:pPr marL="0" indent="0" algn="l">
              <a:lnSpc>
                <a:spcPct val="91667"/>
              </a:lnSpc>
              <a:buNone/>
            </a:pPr>
            <a:r>
              <a:rPr lang="en-US" sz="2800" dirty="0">
                <a:solidFill>
                  <a:srgbClr val="000000"/>
                </a:solidFill>
                <a:latin typeface="Georgia Pro Light" panose="020F0302020204030204" pitchFamily="34" charset="0"/>
                <a:ea typeface="Aptos Display Bold" pitchFamily="34" charset="-122"/>
                <a:cs typeface="Georgia Pro Light" panose="020F0302020204030204" pitchFamily="34" charset="0"/>
              </a:rPr>
              <a:t>A sector I serve</a:t>
            </a:r>
            <a:br>
              <a:rPr sz="2800" dirty="0">
                <a:latin typeface="Georgia Pro Light" panose="020F0302020204030204" pitchFamily="34" charset="0"/>
                <a:cs typeface="Georgia Pro Light" panose="020F0302020204030204" pitchFamily="34" charset="0"/>
              </a:rPr>
            </a:br>
            <a:endParaRPr lang="en-US" sz="2800" dirty="0">
              <a:latin typeface="Georgia Pro Light" panose="020F0302020204030204" pitchFamily="34" charset="0"/>
              <a:cs typeface="Georgia Pro Light" panose="020F0302020204030204" pitchFamily="34" charset="0"/>
            </a:endParaRPr>
          </a:p>
        </p:txBody>
      </p:sp>
      <p:sp>
        <p:nvSpPr>
          <p:cNvPr id="10" name="Customize eg Accounting for nonprofits  fund accounting grant reporting board communication Or Construction  job costing estimates progress billing">
            <a:extLst>
              <a:ext uri="{FF2B5EF4-FFF2-40B4-BE49-F238E27FC236}">
                <a16:creationId xmlns:a16="http://schemas.microsoft.com/office/drawing/2014/main" id="{2556CAAF-8EEA-67DC-CE93-57012B75CA46}"/>
              </a:ext>
            </a:extLst>
          </p:cNvPr>
          <p:cNvSpPr/>
          <p:nvPr/>
        </p:nvSpPr>
        <p:spPr>
          <a:xfrm>
            <a:off x="5419724" y="6223008"/>
            <a:ext cx="3724275" cy="1771650"/>
          </a:xfrm>
          <a:prstGeom prst="rect">
            <a:avLst/>
          </a:prstGeom>
          <a:noFill/>
          <a:ln/>
        </p:spPr>
        <p:txBody>
          <a:bodyPr wrap="square" lIns="0" tIns="0" rIns="0" bIns="0" rtlCol="0" anchor="t"/>
          <a:lstStyle/>
          <a:p>
            <a:pPr marL="0" indent="0" algn="l">
              <a:lnSpc>
                <a:spcPct val="108333"/>
              </a:lnSpc>
              <a:buNone/>
            </a:pPr>
            <a:r>
              <a:rPr lang="en-US" sz="1800" dirty="0">
                <a:solidFill>
                  <a:srgbClr val="000000"/>
                </a:solidFill>
                <a:latin typeface="AvenirNext LT Pro Regular" panose="020B0504020202020204" pitchFamily="34" charset="77"/>
                <a:ea typeface="Aptos Regular" pitchFamily="34" charset="-122"/>
                <a:cs typeface="Aptos Regular" pitchFamily="34" charset="-120"/>
              </a:rPr>
              <a:t>[Customize: e.g., “Accounting for nonprofits — fund accounting, grant reporting, board communication.” Or: “Construction — job costing, estimates, progress billing.”]</a:t>
            </a:r>
            <a:endParaRPr lang="en-US" sz="1800" dirty="0">
              <a:latin typeface="AvenirNext LT Pro Regular" panose="020B0504020202020204" pitchFamily="34" charset="77"/>
            </a:endParaRPr>
          </a:p>
        </p:txBody>
      </p:sp>
      <p:sp>
        <p:nvSpPr>
          <p:cNvPr id="11" name="The technology behind it">
            <a:extLst>
              <a:ext uri="{FF2B5EF4-FFF2-40B4-BE49-F238E27FC236}">
                <a16:creationId xmlns:a16="http://schemas.microsoft.com/office/drawing/2014/main" id="{CE7CF599-3FD9-0C25-9685-8E71C0B6FA4B}"/>
              </a:ext>
            </a:extLst>
          </p:cNvPr>
          <p:cNvSpPr/>
          <p:nvPr/>
        </p:nvSpPr>
        <p:spPr>
          <a:xfrm>
            <a:off x="9763125" y="5029200"/>
            <a:ext cx="3143250" cy="762000"/>
          </a:xfrm>
          <a:prstGeom prst="rect">
            <a:avLst/>
          </a:prstGeom>
          <a:noFill/>
          <a:ln/>
        </p:spPr>
        <p:txBody>
          <a:bodyPr wrap="square" lIns="0" tIns="0" rIns="0" bIns="0" rtlCol="0" anchor="t"/>
          <a:lstStyle/>
          <a:p>
            <a:pPr marL="0" indent="0" algn="l">
              <a:lnSpc>
                <a:spcPct val="91667"/>
              </a:lnSpc>
              <a:buNone/>
            </a:pPr>
            <a:r>
              <a:rPr lang="en-US" sz="2800" dirty="0">
                <a:solidFill>
                  <a:srgbClr val="000000"/>
                </a:solidFill>
                <a:latin typeface="Georgia Pro Light" panose="020F0302020204030204" pitchFamily="34" charset="0"/>
                <a:ea typeface="Aptos Display Bold" pitchFamily="34" charset="-122"/>
                <a:cs typeface="Georgia Pro Light" panose="020F0302020204030204" pitchFamily="34" charset="0"/>
              </a:rPr>
              <a:t>The technology behind it</a:t>
            </a:r>
            <a:endParaRPr lang="en-US" sz="2800" dirty="0">
              <a:latin typeface="Georgia Pro Light" panose="020F0302020204030204" pitchFamily="34" charset="0"/>
              <a:cs typeface="Georgia Pro Light" panose="020F0302020204030204" pitchFamily="34" charset="0"/>
            </a:endParaRPr>
          </a:p>
        </p:txBody>
      </p:sp>
      <p:sp>
        <p:nvSpPr>
          <p:cNvPr id="12" name="Customize eg How my firm uses QuickBooks Online Excel and AI in day-to-day client work">
            <a:extLst>
              <a:ext uri="{FF2B5EF4-FFF2-40B4-BE49-F238E27FC236}">
                <a16:creationId xmlns:a16="http://schemas.microsoft.com/office/drawing/2014/main" id="{133535CF-600D-3C0C-8DBB-A05B78CF912E}"/>
              </a:ext>
            </a:extLst>
          </p:cNvPr>
          <p:cNvSpPr/>
          <p:nvPr/>
        </p:nvSpPr>
        <p:spPr>
          <a:xfrm>
            <a:off x="9763125" y="6223008"/>
            <a:ext cx="3620366" cy="1181100"/>
          </a:xfrm>
          <a:prstGeom prst="rect">
            <a:avLst/>
          </a:prstGeom>
          <a:noFill/>
          <a:ln/>
        </p:spPr>
        <p:txBody>
          <a:bodyPr wrap="square" lIns="0" tIns="0" rIns="0" bIns="0" rtlCol="0" anchor="t"/>
          <a:lstStyle/>
          <a:p>
            <a:pPr marL="0" indent="0" algn="l">
              <a:lnSpc>
                <a:spcPct val="108333"/>
              </a:lnSpc>
              <a:buNone/>
            </a:pPr>
            <a:r>
              <a:rPr lang="en-US" sz="1800" dirty="0">
                <a:solidFill>
                  <a:srgbClr val="000000"/>
                </a:solidFill>
                <a:latin typeface="AvenirNext LT Pro Regular" panose="020B0504020202020204" pitchFamily="34" charset="77"/>
                <a:ea typeface="Aptos Regular" pitchFamily="34" charset="-122"/>
                <a:cs typeface="Aptos Regular" pitchFamily="34" charset="-120"/>
              </a:rPr>
              <a:t>[Customize: e.g., “How my firm uses QuickBooks Online, Excel, and AI in day-to-day client work.”]</a:t>
            </a:r>
            <a:endParaRPr lang="en-US" sz="1800" dirty="0">
              <a:latin typeface="AvenirNext LT Pro Regular" panose="020B0504020202020204" pitchFamily="34" charset="77"/>
            </a:endParaRPr>
          </a:p>
        </p:txBody>
      </p:sp>
      <p:sp>
        <p:nvSpPr>
          <p:cNvPr id="13" name="A specialty from the work">
            <a:extLst>
              <a:ext uri="{FF2B5EF4-FFF2-40B4-BE49-F238E27FC236}">
                <a16:creationId xmlns:a16="http://schemas.microsoft.com/office/drawing/2014/main" id="{0DBD05EB-011E-50CF-1D3A-1F7BE7390008}"/>
              </a:ext>
            </a:extLst>
          </p:cNvPr>
          <p:cNvSpPr/>
          <p:nvPr/>
        </p:nvSpPr>
        <p:spPr>
          <a:xfrm>
            <a:off x="14106525" y="5029200"/>
            <a:ext cx="3143250" cy="762000"/>
          </a:xfrm>
          <a:prstGeom prst="rect">
            <a:avLst/>
          </a:prstGeom>
          <a:noFill/>
          <a:ln/>
        </p:spPr>
        <p:txBody>
          <a:bodyPr wrap="square" lIns="0" tIns="0" rIns="0" bIns="0" rtlCol="0" anchor="t"/>
          <a:lstStyle/>
          <a:p>
            <a:pPr marL="0" indent="0" algn="l">
              <a:lnSpc>
                <a:spcPct val="91667"/>
              </a:lnSpc>
              <a:buNone/>
            </a:pPr>
            <a:r>
              <a:rPr lang="en-US" sz="2800" dirty="0">
                <a:solidFill>
                  <a:srgbClr val="000000"/>
                </a:solidFill>
                <a:latin typeface="Georgia Pro Light" panose="020F0302020204030204" pitchFamily="34" charset="0"/>
                <a:ea typeface="Aptos Display Bold" pitchFamily="34" charset="-122"/>
                <a:cs typeface="Georgia Pro Light" panose="020F0302020204030204" pitchFamily="34" charset="0"/>
              </a:rPr>
              <a:t>A specialty from </a:t>
            </a:r>
            <a:br>
              <a:rPr sz="2800">
                <a:latin typeface="Georgia Pro Light" panose="020F0302020204030204" pitchFamily="34" charset="0"/>
                <a:cs typeface="Georgia Pro Light" panose="020F0302020204030204" pitchFamily="34" charset="0"/>
              </a:rPr>
            </a:br>
            <a:r>
              <a:rPr lang="en-US" sz="2800" dirty="0">
                <a:solidFill>
                  <a:srgbClr val="000000"/>
                </a:solidFill>
                <a:latin typeface="Georgia Pro Light" panose="020F0302020204030204" pitchFamily="34" charset="0"/>
                <a:ea typeface="Aptos Display Bold" pitchFamily="34" charset="-122"/>
                <a:cs typeface="Georgia Pro Light" panose="020F0302020204030204" pitchFamily="34" charset="0"/>
              </a:rPr>
              <a:t>the work</a:t>
            </a:r>
            <a:endParaRPr lang="en-US" sz="2800" dirty="0">
              <a:latin typeface="Georgia Pro Light" panose="020F0302020204030204" pitchFamily="34" charset="0"/>
              <a:cs typeface="Georgia Pro Light" panose="020F0302020204030204" pitchFamily="34" charset="0"/>
            </a:endParaRPr>
          </a:p>
        </p:txBody>
      </p:sp>
      <p:sp>
        <p:nvSpPr>
          <p:cNvPr id="14" name="Customize eg Multi-state sales tax  how it actually comes up for growing businesses">
            <a:extLst>
              <a:ext uri="{FF2B5EF4-FFF2-40B4-BE49-F238E27FC236}">
                <a16:creationId xmlns:a16="http://schemas.microsoft.com/office/drawing/2014/main" id="{852B1ACE-4B59-2690-45EF-D3E7CEE974F4}"/>
              </a:ext>
            </a:extLst>
          </p:cNvPr>
          <p:cNvSpPr/>
          <p:nvPr/>
        </p:nvSpPr>
        <p:spPr>
          <a:xfrm>
            <a:off x="14106525" y="6223008"/>
            <a:ext cx="3143250" cy="1181100"/>
          </a:xfrm>
          <a:prstGeom prst="rect">
            <a:avLst/>
          </a:prstGeom>
          <a:noFill/>
          <a:ln/>
        </p:spPr>
        <p:txBody>
          <a:bodyPr wrap="square" lIns="0" tIns="0" rIns="0" bIns="0" rtlCol="0" anchor="t"/>
          <a:lstStyle/>
          <a:p>
            <a:pPr marL="0" indent="0" algn="l">
              <a:lnSpc>
                <a:spcPct val="108333"/>
              </a:lnSpc>
              <a:buNone/>
            </a:pPr>
            <a:r>
              <a:rPr lang="en-US" sz="1800" dirty="0">
                <a:solidFill>
                  <a:srgbClr val="000000"/>
                </a:solidFill>
                <a:latin typeface="AvenirNext LT Pro Regular" panose="020B0504020202020204" pitchFamily="34" charset="77"/>
                <a:ea typeface="Aptos Regular" pitchFamily="34" charset="-122"/>
                <a:cs typeface="Aptos Regular" pitchFamily="34" charset="-120"/>
              </a:rPr>
              <a:t>[Customize: e.g., “Multi-state sales tax — how it actually comes up for growing businesses.”]</a:t>
            </a:r>
            <a:endParaRPr lang="en-US" sz="1800" dirty="0">
              <a:latin typeface="AvenirNext LT Pro Regular" panose="020B0504020202020204" pitchFamily="34" charset="77"/>
            </a:endParaRPr>
          </a:p>
        </p:txBody>
      </p:sp>
      <p:pic>
        <p:nvPicPr>
          <p:cNvPr id="22" name="Graphic 21">
            <a:extLst>
              <a:ext uri="{FF2B5EF4-FFF2-40B4-BE49-F238E27FC236}">
                <a16:creationId xmlns:a16="http://schemas.microsoft.com/office/drawing/2014/main" id="{0B0FD09C-FBE3-AE2D-C9F0-754B2B64C0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04925" y="3546783"/>
            <a:ext cx="914400" cy="914400"/>
          </a:xfrm>
          <a:prstGeom prst="rect">
            <a:avLst/>
          </a:prstGeom>
        </p:spPr>
      </p:pic>
      <p:pic>
        <p:nvPicPr>
          <p:cNvPr id="23" name="Graphic 22">
            <a:extLst>
              <a:ext uri="{FF2B5EF4-FFF2-40B4-BE49-F238E27FC236}">
                <a16:creationId xmlns:a16="http://schemas.microsoft.com/office/drawing/2014/main" id="{3F59C291-35AC-E9AD-59E2-6E88348CAE76}"/>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5648325" y="3546783"/>
            <a:ext cx="914400" cy="914400"/>
          </a:xfrm>
          <a:prstGeom prst="rect">
            <a:avLst/>
          </a:prstGeom>
        </p:spPr>
      </p:pic>
      <p:pic>
        <p:nvPicPr>
          <p:cNvPr id="25" name="Graphic 24">
            <a:extLst>
              <a:ext uri="{FF2B5EF4-FFF2-40B4-BE49-F238E27FC236}">
                <a16:creationId xmlns:a16="http://schemas.microsoft.com/office/drawing/2014/main" id="{015F69B1-DDF8-F919-25DB-121B1900D30A}"/>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10000192" y="3546783"/>
            <a:ext cx="914400" cy="914400"/>
          </a:xfrm>
          <a:prstGeom prst="rect">
            <a:avLst/>
          </a:prstGeom>
        </p:spPr>
      </p:pic>
      <p:pic>
        <p:nvPicPr>
          <p:cNvPr id="26" name="Graphic 25">
            <a:extLst>
              <a:ext uri="{FF2B5EF4-FFF2-40B4-BE49-F238E27FC236}">
                <a16:creationId xmlns:a16="http://schemas.microsoft.com/office/drawing/2014/main" id="{C2AA1681-239B-1976-35AE-317BBE63A722}"/>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14335125" y="3546783"/>
            <a:ext cx="914400" cy="914400"/>
          </a:xfrm>
          <a:prstGeom prst="rect">
            <a:avLst/>
          </a:prstGeom>
        </p:spPr>
      </p:pic>
      <p:sp>
        <p:nvSpPr>
          <p:cNvPr id="31" name="For 2-year colleges">
            <a:extLst>
              <a:ext uri="{FF2B5EF4-FFF2-40B4-BE49-F238E27FC236}">
                <a16:creationId xmlns:a16="http://schemas.microsoft.com/office/drawing/2014/main" id="{736DED6C-5B86-7337-A661-57F2C51EF726}"/>
              </a:ext>
            </a:extLst>
          </p:cNvPr>
          <p:cNvSpPr/>
          <p:nvPr/>
        </p:nvSpPr>
        <p:spPr>
          <a:xfrm>
            <a:off x="12524509" y="685800"/>
            <a:ext cx="5153891" cy="295275"/>
          </a:xfrm>
          <a:prstGeom prst="rect">
            <a:avLst/>
          </a:prstGeom>
          <a:noFill/>
          <a:ln/>
        </p:spPr>
        <p:txBody>
          <a:bodyPr wrap="square" lIns="0" tIns="0" rIns="0" bIns="0" rtlCol="0" anchor="t"/>
          <a:lstStyle/>
          <a:p>
            <a:pPr marL="0" indent="0" algn="r">
              <a:lnSpc>
                <a:spcPct val="108333"/>
              </a:lnSpc>
              <a:buNone/>
            </a:pPr>
            <a:r>
              <a:rPr lang="en-US" sz="1800" b="1" dirty="0">
                <a:solidFill>
                  <a:srgbClr val="FF10BF"/>
                </a:solidFill>
                <a:latin typeface="Aptos Bold" pitchFamily="34" charset="0"/>
                <a:ea typeface="Aptos Bold" pitchFamily="34" charset="-122"/>
                <a:cs typeface="Aptos Bold" pitchFamily="34" charset="-120"/>
              </a:rPr>
              <a:t>[CUSTOMIZE THIS SLIDE]</a:t>
            </a:r>
            <a:endParaRPr lang="en-US" sz="1800" dirty="0"/>
          </a:p>
        </p:txBody>
      </p:sp>
    </p:spTree>
    <p:extLst>
      <p:ext uri="{BB962C8B-B14F-4D97-AF65-F5344CB8AC3E}">
        <p14:creationId xmlns:p14="http://schemas.microsoft.com/office/powerpoint/2010/main" val="179265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0E7FF"/>
        </a:solidFill>
        <a:effectLst/>
      </p:bgPr>
    </p:bg>
    <p:spTree>
      <p:nvGrpSpPr>
        <p:cNvPr id="1" name="">
          <a:extLst>
            <a:ext uri="{FF2B5EF4-FFF2-40B4-BE49-F238E27FC236}">
              <a16:creationId xmlns:a16="http://schemas.microsoft.com/office/drawing/2014/main" id="{7F3F9E06-7285-E44D-6DC1-BC16BB69FD5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0CFBBB6-B79A-7CB6-D8B7-4D3F050B3ABB}"/>
              </a:ext>
            </a:extLst>
          </p:cNvPr>
          <p:cNvSpPr/>
          <p:nvPr/>
        </p:nvSpPr>
        <p:spPr>
          <a:xfrm>
            <a:off x="-1" y="0"/>
            <a:ext cx="6253020" cy="10287000"/>
          </a:xfrm>
          <a:prstGeom prst="rect">
            <a:avLst/>
          </a:prstGeom>
          <a:gradFill>
            <a:gsLst>
              <a:gs pos="0">
                <a:schemeClr val="bg1"/>
              </a:gs>
              <a:gs pos="100000">
                <a:srgbClr val="C0E7F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Ellipse 2" descr="preencoded.png">
            <a:extLst>
              <a:ext uri="{FF2B5EF4-FFF2-40B4-BE49-F238E27FC236}">
                <a16:creationId xmlns:a16="http://schemas.microsoft.com/office/drawing/2014/main" id="{3688364F-8724-2C38-813A-34911B70B376}"/>
              </a:ext>
            </a:extLst>
          </p:cNvPr>
          <p:cNvPicPr>
            <a:picLocks noChangeAspect="1"/>
          </p:cNvPicPr>
          <p:nvPr/>
        </p:nvPicPr>
        <p:blipFill>
          <a:blip r:embed="rId3"/>
          <a:srcRect/>
          <a:stretch/>
        </p:blipFill>
        <p:spPr>
          <a:xfrm>
            <a:off x="1752600" y="3419475"/>
            <a:ext cx="2743200" cy="2743200"/>
          </a:xfrm>
          <a:prstGeom prst="rect">
            <a:avLst/>
          </a:prstGeom>
        </p:spPr>
      </p:pic>
      <p:sp>
        <p:nvSpPr>
          <p:cNvPr id="3" name="Why Im doing this">
            <a:extLst>
              <a:ext uri="{FF2B5EF4-FFF2-40B4-BE49-F238E27FC236}">
                <a16:creationId xmlns:a16="http://schemas.microsoft.com/office/drawing/2014/main" id="{4D153D21-9AE1-B552-E866-52B111B5D3C6}"/>
              </a:ext>
            </a:extLst>
          </p:cNvPr>
          <p:cNvSpPr/>
          <p:nvPr/>
        </p:nvSpPr>
        <p:spPr>
          <a:xfrm>
            <a:off x="609600" y="685800"/>
            <a:ext cx="8410575" cy="590550"/>
          </a:xfrm>
          <a:prstGeom prst="rect">
            <a:avLst/>
          </a:prstGeom>
          <a:noFill/>
          <a:ln/>
        </p:spPr>
        <p:txBody>
          <a:bodyPr wrap="square" lIns="0" tIns="0" rIns="0" bIns="0" rtlCol="0" anchor="t"/>
          <a:lstStyle/>
          <a:p>
            <a:pPr marL="0" indent="0" algn="l">
              <a:lnSpc>
                <a:spcPct val="91667"/>
              </a:lnSpc>
              <a:buNone/>
            </a:pPr>
            <a:r>
              <a:rPr lang="en-US" sz="4200" dirty="0">
                <a:solidFill>
                  <a:srgbClr val="000000"/>
                </a:solidFill>
                <a:latin typeface="Georgia Pro Light" panose="020F0302020204030204" pitchFamily="34" charset="0"/>
                <a:ea typeface="Aptos Display Bold" pitchFamily="34" charset="-122"/>
                <a:cs typeface="Georgia Pro Light" panose="020F0302020204030204" pitchFamily="34" charset="0"/>
              </a:rPr>
              <a:t>Why I’m doing this</a:t>
            </a:r>
            <a:endParaRPr lang="en-US" sz="4200" dirty="0">
              <a:latin typeface="Georgia Pro Light" panose="020F0302020204030204" pitchFamily="34" charset="0"/>
              <a:cs typeface="Georgia Pro Light" panose="020F0302020204030204" pitchFamily="34" charset="0"/>
            </a:endParaRPr>
          </a:p>
        </p:txBody>
      </p:sp>
      <p:sp>
        <p:nvSpPr>
          <p:cNvPr id="4" name="Fill in 23 sentences Prompts What drew you to this work A professor mentor or first boss who opened a door for you Your connection to this school or town What you hope a student takes away from meeting a working practitioner">
            <a:extLst>
              <a:ext uri="{FF2B5EF4-FFF2-40B4-BE49-F238E27FC236}">
                <a16:creationId xmlns:a16="http://schemas.microsoft.com/office/drawing/2014/main" id="{209FA367-7C0D-5675-EC01-571D143FF63C}"/>
              </a:ext>
            </a:extLst>
          </p:cNvPr>
          <p:cNvSpPr/>
          <p:nvPr/>
        </p:nvSpPr>
        <p:spPr>
          <a:xfrm>
            <a:off x="7038108" y="3733800"/>
            <a:ext cx="10612583" cy="4267200"/>
          </a:xfrm>
          <a:prstGeom prst="rect">
            <a:avLst/>
          </a:prstGeom>
          <a:noFill/>
          <a:ln/>
        </p:spPr>
        <p:txBody>
          <a:bodyPr wrap="square" lIns="0" tIns="0" rIns="0" bIns="0" rtlCol="0" anchor="t"/>
          <a:lstStyle/>
          <a:p>
            <a:pPr marL="0" indent="0" algn="l">
              <a:lnSpc>
                <a:spcPct val="91667"/>
              </a:lnSpc>
              <a:buNone/>
            </a:pPr>
            <a:r>
              <a:rPr lang="en-US" sz="3600" dirty="0">
                <a:solidFill>
                  <a:srgbClr val="000000"/>
                </a:solidFill>
                <a:latin typeface="AvenirNext LT Pro Regular" panose="020B0504020202020204" pitchFamily="34" charset="77"/>
                <a:ea typeface="Aptos Regular" pitchFamily="34" charset="-122"/>
                <a:cs typeface="Aptos Regular" pitchFamily="34" charset="-120"/>
              </a:rPr>
              <a:t>[Fill in 2–3 sentences. Prompts: What drew you to this work? A professor, mentor, or first boss who opened a door for you? Your connection to this school or town? What you hope a student takes away from meeting a working practitioner.]</a:t>
            </a:r>
            <a:endParaRPr lang="en-US" sz="3600" dirty="0">
              <a:latin typeface="AvenirNext LT Pro Regular" panose="020B0504020202020204" pitchFamily="34" charset="77"/>
            </a:endParaRPr>
          </a:p>
        </p:txBody>
      </p:sp>
      <p:sp>
        <p:nvSpPr>
          <p:cNvPr id="5" name="For 2-year colleges">
            <a:extLst>
              <a:ext uri="{FF2B5EF4-FFF2-40B4-BE49-F238E27FC236}">
                <a16:creationId xmlns:a16="http://schemas.microsoft.com/office/drawing/2014/main" id="{F4516290-939C-5D62-E0F3-1255B0DFAA39}"/>
              </a:ext>
            </a:extLst>
          </p:cNvPr>
          <p:cNvSpPr/>
          <p:nvPr/>
        </p:nvSpPr>
        <p:spPr>
          <a:xfrm>
            <a:off x="12524509" y="685800"/>
            <a:ext cx="5153891" cy="295275"/>
          </a:xfrm>
          <a:prstGeom prst="rect">
            <a:avLst/>
          </a:prstGeom>
          <a:noFill/>
          <a:ln/>
        </p:spPr>
        <p:txBody>
          <a:bodyPr wrap="square" lIns="0" tIns="0" rIns="0" bIns="0" rtlCol="0" anchor="t"/>
          <a:lstStyle/>
          <a:p>
            <a:pPr marL="0" indent="0" algn="r">
              <a:lnSpc>
                <a:spcPct val="108333"/>
              </a:lnSpc>
              <a:buNone/>
            </a:pPr>
            <a:r>
              <a:rPr lang="en-US" sz="1800" b="1" dirty="0">
                <a:solidFill>
                  <a:srgbClr val="FF10BF"/>
                </a:solidFill>
                <a:latin typeface="Aptos Bold" pitchFamily="34" charset="0"/>
                <a:ea typeface="Aptos Bold" pitchFamily="34" charset="-122"/>
                <a:cs typeface="Aptos Bold" pitchFamily="34" charset="-120"/>
              </a:rPr>
              <a:t>[CUSTOMIZE THIS SLIDE]</a:t>
            </a:r>
            <a:endParaRPr lang="en-US" sz="1800" dirty="0"/>
          </a:p>
        </p:txBody>
      </p:sp>
    </p:spTree>
    <p:extLst>
      <p:ext uri="{BB962C8B-B14F-4D97-AF65-F5344CB8AC3E}">
        <p14:creationId xmlns:p14="http://schemas.microsoft.com/office/powerpoint/2010/main" val="1259850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0E7FF"/>
        </a:solidFill>
        <a:effectLst/>
      </p:bgPr>
    </p:bg>
    <p:spTree>
      <p:nvGrpSpPr>
        <p:cNvPr id="1" name="">
          <a:extLst>
            <a:ext uri="{FF2B5EF4-FFF2-40B4-BE49-F238E27FC236}">
              <a16:creationId xmlns:a16="http://schemas.microsoft.com/office/drawing/2014/main" id="{205EC0C8-B384-5996-86A6-5DC0FEDBC6D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6B46C10-A357-BE8F-71E3-F4FFB35491DB}"/>
              </a:ext>
            </a:extLst>
          </p:cNvPr>
          <p:cNvSpPr/>
          <p:nvPr/>
        </p:nvSpPr>
        <p:spPr>
          <a:xfrm>
            <a:off x="-1" y="0"/>
            <a:ext cx="6253020" cy="10287000"/>
          </a:xfrm>
          <a:prstGeom prst="rect">
            <a:avLst/>
          </a:prstGeom>
          <a:gradFill>
            <a:gsLst>
              <a:gs pos="0">
                <a:schemeClr val="bg1"/>
              </a:gs>
              <a:gs pos="100000">
                <a:srgbClr val="C0E7F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Ellipse 2" descr="preencoded.png">
            <a:extLst>
              <a:ext uri="{FF2B5EF4-FFF2-40B4-BE49-F238E27FC236}">
                <a16:creationId xmlns:a16="http://schemas.microsoft.com/office/drawing/2014/main" id="{D0675B78-AB53-2721-D6CE-2D7BB07710BF}"/>
              </a:ext>
            </a:extLst>
          </p:cNvPr>
          <p:cNvPicPr>
            <a:picLocks noChangeAspect="1"/>
          </p:cNvPicPr>
          <p:nvPr/>
        </p:nvPicPr>
        <p:blipFill>
          <a:blip r:embed="rId3"/>
          <a:srcRect/>
          <a:stretch/>
        </p:blipFill>
        <p:spPr>
          <a:xfrm>
            <a:off x="1752600" y="3419475"/>
            <a:ext cx="2743200" cy="2743200"/>
          </a:xfrm>
          <a:prstGeom prst="rect">
            <a:avLst/>
          </a:prstGeom>
        </p:spPr>
      </p:pic>
      <p:sp>
        <p:nvSpPr>
          <p:cNvPr id="3" name="Why Im doing this">
            <a:extLst>
              <a:ext uri="{FF2B5EF4-FFF2-40B4-BE49-F238E27FC236}">
                <a16:creationId xmlns:a16="http://schemas.microsoft.com/office/drawing/2014/main" id="{4BA753C3-8FCA-05EF-15AE-C823FA6A8999}"/>
              </a:ext>
            </a:extLst>
          </p:cNvPr>
          <p:cNvSpPr/>
          <p:nvPr/>
        </p:nvSpPr>
        <p:spPr>
          <a:xfrm>
            <a:off x="609600" y="685800"/>
            <a:ext cx="8410575" cy="590550"/>
          </a:xfrm>
          <a:prstGeom prst="rect">
            <a:avLst/>
          </a:prstGeom>
          <a:noFill/>
          <a:ln/>
        </p:spPr>
        <p:txBody>
          <a:bodyPr wrap="square" lIns="0" tIns="0" rIns="0" bIns="0" rtlCol="0" anchor="t"/>
          <a:lstStyle/>
          <a:p>
            <a:pPr marL="0" indent="0" algn="l">
              <a:lnSpc>
                <a:spcPct val="91667"/>
              </a:lnSpc>
              <a:buNone/>
            </a:pPr>
            <a:r>
              <a:rPr lang="en-US" sz="4200" dirty="0">
                <a:solidFill>
                  <a:srgbClr val="000000"/>
                </a:solidFill>
                <a:latin typeface="Georgia Pro Light" panose="020F0302020204030204" pitchFamily="34" charset="0"/>
                <a:ea typeface="Aptos Display Bold" pitchFamily="34" charset="-122"/>
                <a:cs typeface="Georgia Pro Light" panose="020F0302020204030204" pitchFamily="34" charset="0"/>
              </a:rPr>
              <a:t>Why I’m doing this</a:t>
            </a:r>
            <a:endParaRPr lang="en-US" sz="4200" dirty="0">
              <a:latin typeface="Georgia Pro Light" panose="020F0302020204030204" pitchFamily="34" charset="0"/>
              <a:cs typeface="Georgia Pro Light" panose="020F0302020204030204" pitchFamily="34" charset="0"/>
            </a:endParaRPr>
          </a:p>
        </p:txBody>
      </p:sp>
      <p:sp>
        <p:nvSpPr>
          <p:cNvPr id="5" name="worked exampledelete before sending">
            <a:extLst>
              <a:ext uri="{FF2B5EF4-FFF2-40B4-BE49-F238E27FC236}">
                <a16:creationId xmlns:a16="http://schemas.microsoft.com/office/drawing/2014/main" id="{89E40708-BFDB-3511-A0CC-888ADF94996A}"/>
              </a:ext>
            </a:extLst>
          </p:cNvPr>
          <p:cNvSpPr/>
          <p:nvPr/>
        </p:nvSpPr>
        <p:spPr>
          <a:xfrm>
            <a:off x="12372975" y="685800"/>
            <a:ext cx="5305425" cy="295275"/>
          </a:xfrm>
          <a:prstGeom prst="rect">
            <a:avLst/>
          </a:prstGeom>
          <a:noFill/>
          <a:ln/>
        </p:spPr>
        <p:txBody>
          <a:bodyPr wrap="square" lIns="0" tIns="0" rIns="0" bIns="0" rtlCol="0" anchor="t"/>
          <a:lstStyle/>
          <a:p>
            <a:pPr marL="0" indent="0" algn="r">
              <a:lnSpc>
                <a:spcPct val="108333"/>
              </a:lnSpc>
              <a:buNone/>
            </a:pPr>
            <a:r>
              <a:rPr lang="en-US" sz="1800" b="1" dirty="0">
                <a:solidFill>
                  <a:srgbClr val="FF10BF"/>
                </a:solidFill>
                <a:latin typeface="Aptos Bold" pitchFamily="34" charset="0"/>
                <a:ea typeface="Aptos Bold" pitchFamily="34" charset="-122"/>
                <a:cs typeface="Aptos Bold" pitchFamily="34" charset="-120"/>
              </a:rPr>
              <a:t>[WORKED EXAMPLE: DELETE BEFORE SENDING]</a:t>
            </a:r>
            <a:endParaRPr lang="en-US" sz="1800" dirty="0"/>
          </a:p>
        </p:txBody>
      </p:sp>
      <p:sp>
        <p:nvSpPr>
          <p:cNvPr id="7" name="Fill in 23 sentences Prompts What drew you to this work A professor mentor or first boss who opened a door for you Your connection to this school or town What you hope a student takes away from meeting a working practitioner">
            <a:extLst>
              <a:ext uri="{FF2B5EF4-FFF2-40B4-BE49-F238E27FC236}">
                <a16:creationId xmlns:a16="http://schemas.microsoft.com/office/drawing/2014/main" id="{B41A4DBC-A91E-6765-11DC-470B083E54DE}"/>
              </a:ext>
            </a:extLst>
          </p:cNvPr>
          <p:cNvSpPr/>
          <p:nvPr/>
        </p:nvSpPr>
        <p:spPr>
          <a:xfrm>
            <a:off x="7038108" y="3733800"/>
            <a:ext cx="10612583" cy="4267200"/>
          </a:xfrm>
          <a:prstGeom prst="rect">
            <a:avLst/>
          </a:prstGeom>
          <a:noFill/>
          <a:ln/>
        </p:spPr>
        <p:txBody>
          <a:bodyPr wrap="square" lIns="0" tIns="0" rIns="0" bIns="0" rtlCol="0" anchor="t"/>
          <a:lstStyle/>
          <a:p>
            <a:pPr marL="0" indent="0" algn="l">
              <a:lnSpc>
                <a:spcPct val="91667"/>
              </a:lnSpc>
              <a:buNone/>
            </a:pPr>
            <a:r>
              <a:rPr lang="en-US" sz="3600" dirty="0">
                <a:solidFill>
                  <a:srgbClr val="000000"/>
                </a:solidFill>
                <a:latin typeface="AvenirNext LT Pro Regular" panose="020B0504020202020204" pitchFamily="34" charset="77"/>
                <a:ea typeface="Aptos Regular" pitchFamily="34" charset="-122"/>
                <a:cs typeface="Aptos Regular" pitchFamily="34" charset="-120"/>
              </a:rPr>
              <a:t>A partner at my first firm took the time to show me what accounting could actually be — not just the work, but the career. I’ve built my practice twenty minutes from your campus, and I’d like to do the same for students here. If one of them leaves a session seeing a path they didn’t know existed, that's worth my afternoon.</a:t>
            </a:r>
            <a:endParaRPr lang="en-US" sz="3600" dirty="0">
              <a:latin typeface="AvenirNext LT Pro Regular" panose="020B0504020202020204" pitchFamily="34" charset="77"/>
            </a:endParaRPr>
          </a:p>
        </p:txBody>
      </p:sp>
    </p:spTree>
    <p:extLst>
      <p:ext uri="{BB962C8B-B14F-4D97-AF65-F5344CB8AC3E}">
        <p14:creationId xmlns:p14="http://schemas.microsoft.com/office/powerpoint/2010/main" val="893836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C16ED2D-72EA-AF47-FAF5-C10B7A6328A0}"/>
            </a:ext>
          </a:extLst>
        </p:cNvPr>
        <p:cNvGrpSpPr/>
        <p:nvPr/>
      </p:nvGrpSpPr>
      <p:grpSpPr>
        <a:xfrm>
          <a:off x="0" y="0"/>
          <a:ext cx="0" cy="0"/>
          <a:chOff x="0" y="0"/>
          <a:chExt cx="0" cy="0"/>
        </a:xfrm>
      </p:grpSpPr>
      <p:sp>
        <p:nvSpPr>
          <p:cNvPr id="29" name="Ellipse 3">
            <a:extLst>
              <a:ext uri="{FF2B5EF4-FFF2-40B4-BE49-F238E27FC236}">
                <a16:creationId xmlns:a16="http://schemas.microsoft.com/office/drawing/2014/main" id="{123984EC-A382-90EF-A31F-348A9F543396}"/>
              </a:ext>
            </a:extLst>
          </p:cNvPr>
          <p:cNvSpPr/>
          <p:nvPr/>
        </p:nvSpPr>
        <p:spPr>
          <a:xfrm>
            <a:off x="13969365" y="3181023"/>
            <a:ext cx="1645920" cy="1645920"/>
          </a:xfrm>
          <a:prstGeom prst="ellipse">
            <a:avLst/>
          </a:prstGeom>
          <a:solidFill>
            <a:srgbClr val="C0E7FF"/>
          </a:solidFill>
          <a:ln/>
        </p:spPr>
        <p:txBody>
          <a:bodyPr/>
          <a:lstStyle/>
          <a:p>
            <a:endParaRPr lang="en-US"/>
          </a:p>
        </p:txBody>
      </p:sp>
      <p:sp>
        <p:nvSpPr>
          <p:cNvPr id="28" name="Ellipse 3">
            <a:extLst>
              <a:ext uri="{FF2B5EF4-FFF2-40B4-BE49-F238E27FC236}">
                <a16:creationId xmlns:a16="http://schemas.microsoft.com/office/drawing/2014/main" id="{3A09F539-B12C-51DB-8EEE-FB3F550F52B8}"/>
              </a:ext>
            </a:extLst>
          </p:cNvPr>
          <p:cNvSpPr/>
          <p:nvPr/>
        </p:nvSpPr>
        <p:spPr>
          <a:xfrm>
            <a:off x="9634432" y="3181023"/>
            <a:ext cx="1645920" cy="1645920"/>
          </a:xfrm>
          <a:prstGeom prst="ellipse">
            <a:avLst/>
          </a:prstGeom>
          <a:solidFill>
            <a:srgbClr val="C0E7FF"/>
          </a:solidFill>
          <a:ln/>
        </p:spPr>
        <p:txBody>
          <a:bodyPr/>
          <a:lstStyle/>
          <a:p>
            <a:endParaRPr lang="en-US"/>
          </a:p>
        </p:txBody>
      </p:sp>
      <p:sp>
        <p:nvSpPr>
          <p:cNvPr id="27" name="Ellipse 3">
            <a:extLst>
              <a:ext uri="{FF2B5EF4-FFF2-40B4-BE49-F238E27FC236}">
                <a16:creationId xmlns:a16="http://schemas.microsoft.com/office/drawing/2014/main" id="{4315E568-263D-38F3-22A2-C1F239DC77EC}"/>
              </a:ext>
            </a:extLst>
          </p:cNvPr>
          <p:cNvSpPr/>
          <p:nvPr/>
        </p:nvSpPr>
        <p:spPr>
          <a:xfrm>
            <a:off x="5282565" y="3181023"/>
            <a:ext cx="1645920" cy="1645920"/>
          </a:xfrm>
          <a:prstGeom prst="ellipse">
            <a:avLst/>
          </a:prstGeom>
          <a:solidFill>
            <a:srgbClr val="C0E7FF"/>
          </a:solidFill>
          <a:ln/>
        </p:spPr>
        <p:txBody>
          <a:bodyPr/>
          <a:lstStyle/>
          <a:p>
            <a:endParaRPr lang="en-US"/>
          </a:p>
        </p:txBody>
      </p:sp>
      <p:sp>
        <p:nvSpPr>
          <p:cNvPr id="26" name="Rectangle 25">
            <a:extLst>
              <a:ext uri="{FF2B5EF4-FFF2-40B4-BE49-F238E27FC236}">
                <a16:creationId xmlns:a16="http://schemas.microsoft.com/office/drawing/2014/main" id="{A43EED80-17D4-D54F-4C6B-C8B9B51BA659}"/>
              </a:ext>
            </a:extLst>
          </p:cNvPr>
          <p:cNvSpPr/>
          <p:nvPr/>
        </p:nvSpPr>
        <p:spPr>
          <a:xfrm>
            <a:off x="609600" y="8020050"/>
            <a:ext cx="6934200" cy="1502641"/>
          </a:xfrm>
          <a:prstGeom prst="rect">
            <a:avLst/>
          </a:prstGeom>
          <a:solidFill>
            <a:srgbClr val="7FCDFF"/>
          </a:solidFill>
          <a:ln>
            <a:noFill/>
          </a:ln>
          <a:effectLst>
            <a:outerShdw dist="152400" dir="8100000" algn="tr" rotWithShape="0">
              <a:srgbClr val="00398D"/>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Ways I could contribute">
            <a:extLst>
              <a:ext uri="{FF2B5EF4-FFF2-40B4-BE49-F238E27FC236}">
                <a16:creationId xmlns:a16="http://schemas.microsoft.com/office/drawing/2014/main" id="{DC4E7C08-4C55-5EFA-9B6F-0F23DCD2B9FA}"/>
              </a:ext>
            </a:extLst>
          </p:cNvPr>
          <p:cNvSpPr/>
          <p:nvPr/>
        </p:nvSpPr>
        <p:spPr>
          <a:xfrm>
            <a:off x="609600" y="685800"/>
            <a:ext cx="8410575" cy="590550"/>
          </a:xfrm>
          <a:prstGeom prst="rect">
            <a:avLst/>
          </a:prstGeom>
          <a:noFill/>
          <a:ln/>
        </p:spPr>
        <p:txBody>
          <a:bodyPr wrap="square" lIns="0" tIns="0" rIns="0" bIns="0" rtlCol="0" anchor="t"/>
          <a:lstStyle/>
          <a:p>
            <a:pPr marL="0" indent="0" algn="l">
              <a:lnSpc>
                <a:spcPct val="91667"/>
              </a:lnSpc>
              <a:buNone/>
            </a:pPr>
            <a:r>
              <a:rPr lang="en-US" sz="4200" dirty="0">
                <a:solidFill>
                  <a:srgbClr val="000000"/>
                </a:solidFill>
                <a:latin typeface="Georgia Pro Light" panose="020F0302020204030204" pitchFamily="34" charset="0"/>
                <a:ea typeface="Aptos Display Bold" pitchFamily="34" charset="-122"/>
                <a:cs typeface="Georgia Pro Light" panose="020F0302020204030204" pitchFamily="34" charset="0"/>
              </a:rPr>
              <a:t>Ways I could contribute</a:t>
            </a:r>
            <a:endParaRPr lang="en-US" sz="4200" dirty="0">
              <a:latin typeface="Georgia Pro Light" panose="020F0302020204030204" pitchFamily="34" charset="0"/>
              <a:cs typeface="Georgia Pro Light" panose="020F0302020204030204" pitchFamily="34" charset="0"/>
            </a:endParaRPr>
          </a:p>
        </p:txBody>
      </p:sp>
      <p:sp>
        <p:nvSpPr>
          <p:cNvPr id="8" name="Guest lecture">
            <a:extLst>
              <a:ext uri="{FF2B5EF4-FFF2-40B4-BE49-F238E27FC236}">
                <a16:creationId xmlns:a16="http://schemas.microsoft.com/office/drawing/2014/main" id="{1307ECBE-3B84-ED1C-3FE1-B0BF9260209F}"/>
              </a:ext>
            </a:extLst>
          </p:cNvPr>
          <p:cNvSpPr/>
          <p:nvPr/>
        </p:nvSpPr>
        <p:spPr>
          <a:xfrm>
            <a:off x="1076325" y="5029200"/>
            <a:ext cx="3143250" cy="346365"/>
          </a:xfrm>
          <a:prstGeom prst="rect">
            <a:avLst/>
          </a:prstGeom>
          <a:noFill/>
          <a:ln/>
        </p:spPr>
        <p:txBody>
          <a:bodyPr wrap="square" lIns="0" tIns="0" rIns="0" bIns="0" rtlCol="0" anchor="t"/>
          <a:lstStyle/>
          <a:p>
            <a:pPr marL="0" indent="0" algn="l">
              <a:lnSpc>
                <a:spcPct val="91667"/>
              </a:lnSpc>
              <a:buNone/>
            </a:pPr>
            <a:r>
              <a:rPr lang="en-US" sz="2800" dirty="0">
                <a:solidFill>
                  <a:srgbClr val="000000"/>
                </a:solidFill>
                <a:latin typeface="Georgia Pro Light" panose="020F0302020204030204" pitchFamily="34" charset="0"/>
                <a:ea typeface="Aptos Display Bold" pitchFamily="34" charset="-122"/>
                <a:cs typeface="Georgia Pro Light" panose="020F0302020204030204" pitchFamily="34" charset="0"/>
              </a:rPr>
              <a:t>Guest lecture</a:t>
            </a:r>
            <a:endParaRPr lang="en-US" sz="2800" dirty="0">
              <a:latin typeface="Georgia Pro Light" panose="020F0302020204030204" pitchFamily="34" charset="0"/>
              <a:cs typeface="Georgia Pro Light" panose="020F0302020204030204" pitchFamily="34" charset="0"/>
            </a:endParaRPr>
          </a:p>
        </p:txBody>
      </p:sp>
      <p:sp>
        <p:nvSpPr>
          <p:cNvPr id="9" name="A 45-minute session on real CAS work actual client scenarios the judgment calls how tools like QuickBooks fit in">
            <a:extLst>
              <a:ext uri="{FF2B5EF4-FFF2-40B4-BE49-F238E27FC236}">
                <a16:creationId xmlns:a16="http://schemas.microsoft.com/office/drawing/2014/main" id="{6AAA9DFF-7AF1-C840-B6F8-FEF141816C80}"/>
              </a:ext>
            </a:extLst>
          </p:cNvPr>
          <p:cNvSpPr/>
          <p:nvPr/>
        </p:nvSpPr>
        <p:spPr>
          <a:xfrm>
            <a:off x="1076325" y="6227064"/>
            <a:ext cx="3523384" cy="1342164"/>
          </a:xfrm>
          <a:prstGeom prst="rect">
            <a:avLst/>
          </a:prstGeom>
          <a:noFill/>
          <a:ln/>
        </p:spPr>
        <p:txBody>
          <a:bodyPr wrap="square" lIns="0" tIns="0" rIns="0" bIns="0" rtlCol="0" anchor="t"/>
          <a:lstStyle/>
          <a:p>
            <a:pPr marL="0" indent="0" algn="l">
              <a:lnSpc>
                <a:spcPct val="108333"/>
              </a:lnSpc>
              <a:buNone/>
            </a:pPr>
            <a:r>
              <a:rPr lang="en-US" sz="1800" dirty="0">
                <a:solidFill>
                  <a:srgbClr val="000000"/>
                </a:solidFill>
                <a:latin typeface="AvenirNext LT Pro Regular" panose="020B0504020202020204" pitchFamily="34" charset="77"/>
                <a:ea typeface="Aptos Regular" pitchFamily="34" charset="-122"/>
                <a:cs typeface="Aptos Regular" pitchFamily="34" charset="-120"/>
              </a:rPr>
              <a:t>A 45-minute session on real CAS work: actual client scenarios, the judgment calls, how tools like QuickBooks fit in.</a:t>
            </a:r>
            <a:endParaRPr lang="en-US" sz="1800" dirty="0">
              <a:latin typeface="AvenirNext LT Pro Regular" panose="020B0504020202020204" pitchFamily="34" charset="77"/>
            </a:endParaRPr>
          </a:p>
        </p:txBody>
      </p:sp>
      <p:sp>
        <p:nvSpPr>
          <p:cNvPr id="10" name="Office hours">
            <a:extLst>
              <a:ext uri="{FF2B5EF4-FFF2-40B4-BE49-F238E27FC236}">
                <a16:creationId xmlns:a16="http://schemas.microsoft.com/office/drawing/2014/main" id="{5A14014C-3897-8864-1D72-E0CDEFA900B4}"/>
              </a:ext>
            </a:extLst>
          </p:cNvPr>
          <p:cNvSpPr/>
          <p:nvPr/>
        </p:nvSpPr>
        <p:spPr>
          <a:xfrm>
            <a:off x="5419725" y="5029200"/>
            <a:ext cx="3143250" cy="346365"/>
          </a:xfrm>
          <a:prstGeom prst="rect">
            <a:avLst/>
          </a:prstGeom>
          <a:noFill/>
          <a:ln/>
        </p:spPr>
        <p:txBody>
          <a:bodyPr wrap="square" lIns="0" tIns="0" rIns="0" bIns="0" rtlCol="0" anchor="t"/>
          <a:lstStyle/>
          <a:p>
            <a:pPr marL="0" indent="0" algn="l">
              <a:lnSpc>
                <a:spcPct val="91667"/>
              </a:lnSpc>
              <a:buNone/>
            </a:pPr>
            <a:r>
              <a:rPr lang="en-US" sz="2800" dirty="0">
                <a:solidFill>
                  <a:srgbClr val="000000"/>
                </a:solidFill>
                <a:latin typeface="Georgia Pro Light" panose="020F0302020204030204" pitchFamily="34" charset="0"/>
                <a:ea typeface="Aptos Display Bold" pitchFamily="34" charset="-122"/>
                <a:cs typeface="Georgia Pro Light" panose="020F0302020204030204" pitchFamily="34" charset="0"/>
              </a:rPr>
              <a:t>Office hours</a:t>
            </a:r>
            <a:endParaRPr lang="en-US" sz="2800" dirty="0">
              <a:latin typeface="Georgia Pro Light" panose="020F0302020204030204" pitchFamily="34" charset="0"/>
              <a:cs typeface="Georgia Pro Light" panose="020F0302020204030204" pitchFamily="34" charset="0"/>
            </a:endParaRPr>
          </a:p>
        </p:txBody>
      </p:sp>
      <p:sp>
        <p:nvSpPr>
          <p:cNvPr id="11" name="Short small-group QA with students about what the work is really like and paths into it">
            <a:extLst>
              <a:ext uri="{FF2B5EF4-FFF2-40B4-BE49-F238E27FC236}">
                <a16:creationId xmlns:a16="http://schemas.microsoft.com/office/drawing/2014/main" id="{EBDFBD1A-911F-4361-894F-01BC56FA8CFB}"/>
              </a:ext>
            </a:extLst>
          </p:cNvPr>
          <p:cNvSpPr/>
          <p:nvPr/>
        </p:nvSpPr>
        <p:spPr>
          <a:xfrm>
            <a:off x="5419725" y="6227064"/>
            <a:ext cx="3133725" cy="805296"/>
          </a:xfrm>
          <a:prstGeom prst="rect">
            <a:avLst/>
          </a:prstGeom>
          <a:noFill/>
          <a:ln/>
        </p:spPr>
        <p:txBody>
          <a:bodyPr wrap="square" lIns="0" tIns="0" rIns="0" bIns="0" rtlCol="0" anchor="t"/>
          <a:lstStyle/>
          <a:p>
            <a:pPr marL="0" indent="0" algn="l">
              <a:lnSpc>
                <a:spcPct val="108333"/>
              </a:lnSpc>
              <a:buNone/>
            </a:pPr>
            <a:r>
              <a:rPr lang="en-US" sz="1800" dirty="0">
                <a:solidFill>
                  <a:srgbClr val="000000"/>
                </a:solidFill>
                <a:latin typeface="AvenirNext LT Pro Regular" panose="020B0504020202020204" pitchFamily="34" charset="77"/>
                <a:ea typeface="Aptos Regular" pitchFamily="34" charset="-122"/>
                <a:cs typeface="Aptos Regular" pitchFamily="34" charset="-120"/>
              </a:rPr>
              <a:t>Short small-group Q&amp;A with students about what the work is really like and paths into it.</a:t>
            </a:r>
            <a:endParaRPr lang="en-US" sz="1800" dirty="0">
              <a:latin typeface="AvenirNext LT Pro Regular" panose="020B0504020202020204" pitchFamily="34" charset="77"/>
            </a:endParaRPr>
          </a:p>
        </p:txBody>
      </p:sp>
      <p:sp>
        <p:nvSpPr>
          <p:cNvPr id="12" name="Mock interviews">
            <a:extLst>
              <a:ext uri="{FF2B5EF4-FFF2-40B4-BE49-F238E27FC236}">
                <a16:creationId xmlns:a16="http://schemas.microsoft.com/office/drawing/2014/main" id="{5A72DC8C-08DD-C50A-FAFB-D8573BF3D154}"/>
              </a:ext>
            </a:extLst>
          </p:cNvPr>
          <p:cNvSpPr/>
          <p:nvPr/>
        </p:nvSpPr>
        <p:spPr>
          <a:xfrm>
            <a:off x="9763125" y="5029200"/>
            <a:ext cx="3143250" cy="346365"/>
          </a:xfrm>
          <a:prstGeom prst="rect">
            <a:avLst/>
          </a:prstGeom>
          <a:noFill/>
          <a:ln/>
        </p:spPr>
        <p:txBody>
          <a:bodyPr wrap="square" lIns="0" tIns="0" rIns="0" bIns="0" rtlCol="0" anchor="t"/>
          <a:lstStyle/>
          <a:p>
            <a:pPr marL="0" indent="0" algn="l">
              <a:lnSpc>
                <a:spcPct val="91667"/>
              </a:lnSpc>
              <a:buNone/>
            </a:pPr>
            <a:r>
              <a:rPr lang="en-US" sz="2800" dirty="0">
                <a:solidFill>
                  <a:srgbClr val="000000"/>
                </a:solidFill>
                <a:latin typeface="Georgia Pro Light" panose="020F0302020204030204" pitchFamily="34" charset="0"/>
                <a:ea typeface="Aptos Display Bold" pitchFamily="34" charset="-122"/>
                <a:cs typeface="Georgia Pro Light" panose="020F0302020204030204" pitchFamily="34" charset="0"/>
              </a:rPr>
              <a:t>Mock interviews</a:t>
            </a:r>
            <a:endParaRPr lang="en-US" sz="2800" dirty="0">
              <a:latin typeface="Georgia Pro Light" panose="020F0302020204030204" pitchFamily="34" charset="0"/>
              <a:cs typeface="Georgia Pro Light" panose="020F0302020204030204" pitchFamily="34" charset="0"/>
            </a:endParaRPr>
          </a:p>
        </p:txBody>
      </p:sp>
      <p:sp>
        <p:nvSpPr>
          <p:cNvPr id="13" name="Practice with a working employer before students face the actual job market">
            <a:extLst>
              <a:ext uri="{FF2B5EF4-FFF2-40B4-BE49-F238E27FC236}">
                <a16:creationId xmlns:a16="http://schemas.microsoft.com/office/drawing/2014/main" id="{03796D69-7A9E-2414-27DE-30BA2AFD9CEA}"/>
              </a:ext>
            </a:extLst>
          </p:cNvPr>
          <p:cNvSpPr/>
          <p:nvPr/>
        </p:nvSpPr>
        <p:spPr>
          <a:xfrm>
            <a:off x="9763125" y="6227064"/>
            <a:ext cx="3133725" cy="805296"/>
          </a:xfrm>
          <a:prstGeom prst="rect">
            <a:avLst/>
          </a:prstGeom>
          <a:noFill/>
          <a:ln/>
        </p:spPr>
        <p:txBody>
          <a:bodyPr wrap="square" lIns="0" tIns="0" rIns="0" bIns="0" rtlCol="0" anchor="t"/>
          <a:lstStyle/>
          <a:p>
            <a:pPr marL="0" indent="0" algn="l">
              <a:lnSpc>
                <a:spcPct val="108333"/>
              </a:lnSpc>
              <a:buNone/>
            </a:pPr>
            <a:r>
              <a:rPr lang="en-US" sz="1800" dirty="0">
                <a:solidFill>
                  <a:srgbClr val="000000"/>
                </a:solidFill>
                <a:latin typeface="AvenirNext LT Pro Regular" panose="020B0504020202020204" pitchFamily="34" charset="77"/>
                <a:ea typeface="Aptos Regular" pitchFamily="34" charset="-122"/>
                <a:cs typeface="Aptos Regular" pitchFamily="34" charset="-120"/>
              </a:rPr>
              <a:t>Practice with a working employer before students face the actual job market.</a:t>
            </a:r>
            <a:endParaRPr lang="en-US" sz="1800" dirty="0">
              <a:latin typeface="AvenirNext LT Pro Regular" panose="020B0504020202020204" pitchFamily="34" charset="77"/>
            </a:endParaRPr>
          </a:p>
        </p:txBody>
      </p:sp>
      <p:sp>
        <p:nvSpPr>
          <p:cNvPr id="14" name="Resume reviews">
            <a:extLst>
              <a:ext uri="{FF2B5EF4-FFF2-40B4-BE49-F238E27FC236}">
                <a16:creationId xmlns:a16="http://schemas.microsoft.com/office/drawing/2014/main" id="{916EB175-402A-6D1A-E63A-DAE370BD3679}"/>
              </a:ext>
            </a:extLst>
          </p:cNvPr>
          <p:cNvSpPr/>
          <p:nvPr/>
        </p:nvSpPr>
        <p:spPr>
          <a:xfrm>
            <a:off x="14106525" y="5029200"/>
            <a:ext cx="3143250" cy="346365"/>
          </a:xfrm>
          <a:prstGeom prst="rect">
            <a:avLst/>
          </a:prstGeom>
          <a:noFill/>
          <a:ln/>
        </p:spPr>
        <p:txBody>
          <a:bodyPr wrap="square" lIns="0" tIns="0" rIns="0" bIns="0" rtlCol="0" anchor="t"/>
          <a:lstStyle/>
          <a:p>
            <a:pPr marL="0" indent="0" algn="l">
              <a:lnSpc>
                <a:spcPct val="91667"/>
              </a:lnSpc>
              <a:buNone/>
            </a:pPr>
            <a:r>
              <a:rPr lang="en-US" sz="2800" dirty="0">
                <a:solidFill>
                  <a:srgbClr val="000000"/>
                </a:solidFill>
                <a:latin typeface="Georgia Pro Light" panose="020F0302020204030204" pitchFamily="34" charset="0"/>
                <a:ea typeface="Aptos Display Bold" pitchFamily="34" charset="-122"/>
                <a:cs typeface="Georgia Pro Light" panose="020F0302020204030204" pitchFamily="34" charset="0"/>
              </a:rPr>
              <a:t>Resume reviews</a:t>
            </a:r>
            <a:endParaRPr lang="en-US" sz="2800" dirty="0">
              <a:latin typeface="Georgia Pro Light" panose="020F0302020204030204" pitchFamily="34" charset="0"/>
              <a:cs typeface="Georgia Pro Light" panose="020F0302020204030204" pitchFamily="34" charset="0"/>
            </a:endParaRPr>
          </a:p>
        </p:txBody>
      </p:sp>
      <p:sp>
        <p:nvSpPr>
          <p:cNvPr id="15" name="Concrete feedback on presenting coursework and credentials to firms">
            <a:extLst>
              <a:ext uri="{FF2B5EF4-FFF2-40B4-BE49-F238E27FC236}">
                <a16:creationId xmlns:a16="http://schemas.microsoft.com/office/drawing/2014/main" id="{7AB2DF0F-11BF-6BFD-6F53-3870551A9565}"/>
              </a:ext>
            </a:extLst>
          </p:cNvPr>
          <p:cNvSpPr/>
          <p:nvPr/>
        </p:nvSpPr>
        <p:spPr>
          <a:xfrm>
            <a:off x="14106525" y="6227064"/>
            <a:ext cx="3133725" cy="805296"/>
          </a:xfrm>
          <a:prstGeom prst="rect">
            <a:avLst/>
          </a:prstGeom>
          <a:noFill/>
          <a:ln/>
        </p:spPr>
        <p:txBody>
          <a:bodyPr wrap="square" lIns="0" tIns="0" rIns="0" bIns="0" rtlCol="0" anchor="t"/>
          <a:lstStyle/>
          <a:p>
            <a:pPr marL="0" indent="0" algn="l">
              <a:lnSpc>
                <a:spcPct val="108333"/>
              </a:lnSpc>
              <a:buNone/>
            </a:pPr>
            <a:r>
              <a:rPr lang="en-US" sz="1800" dirty="0">
                <a:solidFill>
                  <a:srgbClr val="000000"/>
                </a:solidFill>
                <a:latin typeface="AvenirNext LT Pro Regular" panose="020B0504020202020204" pitchFamily="34" charset="77"/>
                <a:ea typeface="Aptos Regular" pitchFamily="34" charset="-122"/>
                <a:cs typeface="Aptos Regular" pitchFamily="34" charset="-120"/>
              </a:rPr>
              <a:t>Concrete feedback on presenting coursework and credentials to firms.</a:t>
            </a:r>
            <a:endParaRPr lang="en-US" sz="1800" dirty="0">
              <a:latin typeface="AvenirNext LT Pro Regular" panose="020B0504020202020204" pitchFamily="34" charset="77"/>
            </a:endParaRPr>
          </a:p>
        </p:txBody>
      </p:sp>
      <p:sp>
        <p:nvSpPr>
          <p:cNvPr id="16" name="delete what doesnt apply">
            <a:extLst>
              <a:ext uri="{FF2B5EF4-FFF2-40B4-BE49-F238E27FC236}">
                <a16:creationId xmlns:a16="http://schemas.microsoft.com/office/drawing/2014/main" id="{0D0DED4E-7DD9-D474-E424-82961F741387}"/>
              </a:ext>
            </a:extLst>
          </p:cNvPr>
          <p:cNvSpPr/>
          <p:nvPr/>
        </p:nvSpPr>
        <p:spPr>
          <a:xfrm>
            <a:off x="10914592" y="685800"/>
            <a:ext cx="6763808" cy="295275"/>
          </a:xfrm>
          <a:prstGeom prst="rect">
            <a:avLst/>
          </a:prstGeom>
          <a:noFill/>
          <a:ln/>
        </p:spPr>
        <p:txBody>
          <a:bodyPr wrap="square" lIns="0" tIns="0" rIns="0" bIns="0" rtlCol="0" anchor="t"/>
          <a:lstStyle/>
          <a:p>
            <a:pPr marL="0" indent="0" algn="r">
              <a:lnSpc>
                <a:spcPct val="108333"/>
              </a:lnSpc>
              <a:buNone/>
            </a:pPr>
            <a:r>
              <a:rPr lang="en-US" sz="1800" b="1" dirty="0">
                <a:solidFill>
                  <a:srgbClr val="FF10BF"/>
                </a:solidFill>
                <a:latin typeface="Aptos Bold" pitchFamily="34" charset="0"/>
                <a:ea typeface="Aptos Bold" pitchFamily="34" charset="-122"/>
                <a:cs typeface="Aptos Bold" pitchFamily="34" charset="-120"/>
              </a:rPr>
              <a:t>[CUSTOMIZE THIS SLIDE: DELETE WHAT DOESN'T APPLY)]</a:t>
            </a:r>
            <a:endParaRPr lang="en-US" sz="1800" dirty="0"/>
          </a:p>
        </p:txBody>
      </p:sp>
      <p:sp>
        <p:nvSpPr>
          <p:cNvPr id="17" name="Ellipse 3">
            <a:extLst>
              <a:ext uri="{FF2B5EF4-FFF2-40B4-BE49-F238E27FC236}">
                <a16:creationId xmlns:a16="http://schemas.microsoft.com/office/drawing/2014/main" id="{DF920970-FDC9-8DB9-8D6F-E3B5AA10BEC2}"/>
              </a:ext>
            </a:extLst>
          </p:cNvPr>
          <p:cNvSpPr/>
          <p:nvPr/>
        </p:nvSpPr>
        <p:spPr>
          <a:xfrm>
            <a:off x="939165" y="3181023"/>
            <a:ext cx="1645920" cy="1645920"/>
          </a:xfrm>
          <a:prstGeom prst="ellipse">
            <a:avLst/>
          </a:prstGeom>
          <a:solidFill>
            <a:srgbClr val="C0E7FF"/>
          </a:solidFill>
          <a:ln/>
        </p:spPr>
        <p:txBody>
          <a:bodyPr/>
          <a:lstStyle/>
          <a:p>
            <a:endParaRPr lang="en-US"/>
          </a:p>
        </p:txBody>
      </p:sp>
      <p:pic>
        <p:nvPicPr>
          <p:cNvPr id="21" name="Graphic 20">
            <a:extLst>
              <a:ext uri="{FF2B5EF4-FFF2-40B4-BE49-F238E27FC236}">
                <a16:creationId xmlns:a16="http://schemas.microsoft.com/office/drawing/2014/main" id="{355D572A-7ADA-DF20-5E96-FAE0CE0E8B36}"/>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304925" y="3546783"/>
            <a:ext cx="914400" cy="914400"/>
          </a:xfrm>
          <a:prstGeom prst="rect">
            <a:avLst/>
          </a:prstGeom>
        </p:spPr>
      </p:pic>
      <p:pic>
        <p:nvPicPr>
          <p:cNvPr id="22" name="Graphic 21">
            <a:extLst>
              <a:ext uri="{FF2B5EF4-FFF2-40B4-BE49-F238E27FC236}">
                <a16:creationId xmlns:a16="http://schemas.microsoft.com/office/drawing/2014/main" id="{9067063D-3A39-9104-62CB-3C281FD31509}"/>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5648325" y="3546783"/>
            <a:ext cx="914400" cy="914400"/>
          </a:xfrm>
          <a:prstGeom prst="rect">
            <a:avLst/>
          </a:prstGeom>
        </p:spPr>
      </p:pic>
      <p:pic>
        <p:nvPicPr>
          <p:cNvPr id="23" name="Graphic 22">
            <a:extLst>
              <a:ext uri="{FF2B5EF4-FFF2-40B4-BE49-F238E27FC236}">
                <a16:creationId xmlns:a16="http://schemas.microsoft.com/office/drawing/2014/main" id="{6EEED787-6198-980A-8183-C9ACCA5D1A53}"/>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10000192" y="3546783"/>
            <a:ext cx="914400" cy="914400"/>
          </a:xfrm>
          <a:prstGeom prst="rect">
            <a:avLst/>
          </a:prstGeom>
        </p:spPr>
      </p:pic>
      <p:pic>
        <p:nvPicPr>
          <p:cNvPr id="24" name="Graphic 23">
            <a:extLst>
              <a:ext uri="{FF2B5EF4-FFF2-40B4-BE49-F238E27FC236}">
                <a16:creationId xmlns:a16="http://schemas.microsoft.com/office/drawing/2014/main" id="{78CA69B5-493B-C39D-C5A8-39E865483410}"/>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14335125" y="3546783"/>
            <a:ext cx="914400" cy="914400"/>
          </a:xfrm>
          <a:prstGeom prst="rect">
            <a:avLst/>
          </a:prstGeom>
        </p:spPr>
      </p:pic>
      <p:sp>
        <p:nvSpPr>
          <p:cNvPr id="25" name="Short small-group QA with students about what the work is really like and paths into it">
            <a:extLst>
              <a:ext uri="{FF2B5EF4-FFF2-40B4-BE49-F238E27FC236}">
                <a16:creationId xmlns:a16="http://schemas.microsoft.com/office/drawing/2014/main" id="{C97185D4-45B3-258E-894E-4EBDF5D3AA6B}"/>
              </a:ext>
            </a:extLst>
          </p:cNvPr>
          <p:cNvSpPr/>
          <p:nvPr/>
        </p:nvSpPr>
        <p:spPr>
          <a:xfrm>
            <a:off x="1076325" y="8368722"/>
            <a:ext cx="6449002" cy="805296"/>
          </a:xfrm>
          <a:prstGeom prst="rect">
            <a:avLst/>
          </a:prstGeom>
          <a:noFill/>
          <a:ln/>
        </p:spPr>
        <p:txBody>
          <a:bodyPr wrap="square" lIns="0" tIns="0" rIns="0" bIns="0" rtlCol="0" anchor="ctr" anchorCtr="0"/>
          <a:lstStyle/>
          <a:p>
            <a:pPr marL="0" indent="0" algn="l">
              <a:lnSpc>
                <a:spcPct val="108333"/>
              </a:lnSpc>
              <a:buNone/>
            </a:pPr>
            <a:r>
              <a:rPr lang="en-US" sz="1600" b="1" dirty="0">
                <a:solidFill>
                  <a:srgbClr val="000000"/>
                </a:solidFill>
                <a:latin typeface="AvenirNext LT Pro Medium" panose="020B0504020202020204" pitchFamily="34" charset="77"/>
                <a:ea typeface="Aptos Regular" pitchFamily="34" charset="-122"/>
                <a:cs typeface="Aptos Regular" pitchFamily="34" charset="-120"/>
              </a:rPr>
              <a:t>These are starting points. You know your students and your curriculum — I’m glad to fit whatever format is useful.</a:t>
            </a:r>
            <a:endParaRPr lang="en-US" sz="1600" b="1" dirty="0">
              <a:latin typeface="AvenirNext LT Pro Medium" panose="020B0504020202020204" pitchFamily="34" charset="77"/>
            </a:endParaRPr>
          </a:p>
        </p:txBody>
      </p:sp>
    </p:spTree>
    <p:extLst>
      <p:ext uri="{BB962C8B-B14F-4D97-AF65-F5344CB8AC3E}">
        <p14:creationId xmlns:p14="http://schemas.microsoft.com/office/powerpoint/2010/main" val="3286026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E4C15EF-EB53-2584-3F4D-26C17DD935E0}"/>
            </a:ext>
          </a:extLst>
        </p:cNvPr>
        <p:cNvGrpSpPr/>
        <p:nvPr/>
      </p:nvGrpSpPr>
      <p:grpSpPr>
        <a:xfrm>
          <a:off x="0" y="0"/>
          <a:ext cx="0" cy="0"/>
          <a:chOff x="0" y="0"/>
          <a:chExt cx="0" cy="0"/>
        </a:xfrm>
      </p:grpSpPr>
      <p:pic>
        <p:nvPicPr>
          <p:cNvPr id="2" name="Frame 1 (Paint band 1 of 1)" descr="preencoded.png">
            <a:extLst>
              <a:ext uri="{FF2B5EF4-FFF2-40B4-BE49-F238E27FC236}">
                <a16:creationId xmlns:a16="http://schemas.microsoft.com/office/drawing/2014/main" id="{DC89D339-8298-C24F-B6C6-48002E754262}"/>
              </a:ext>
            </a:extLst>
          </p:cNvPr>
          <p:cNvPicPr>
            <a:picLocks noChangeAspect="1"/>
          </p:cNvPicPr>
          <p:nvPr/>
        </p:nvPicPr>
        <p:blipFill>
          <a:blip r:embed="rId3"/>
          <a:srcRect/>
          <a:stretch/>
        </p:blipFill>
        <p:spPr>
          <a:xfrm>
            <a:off x="609600" y="2857500"/>
            <a:ext cx="5486400" cy="7429500"/>
          </a:xfrm>
          <a:prstGeom prst="rect">
            <a:avLst/>
          </a:prstGeom>
        </p:spPr>
      </p:pic>
      <p:pic>
        <p:nvPicPr>
          <p:cNvPr id="3" name="Frame 6 (Paint band 1 of 1)" descr="preencoded.png">
            <a:extLst>
              <a:ext uri="{FF2B5EF4-FFF2-40B4-BE49-F238E27FC236}">
                <a16:creationId xmlns:a16="http://schemas.microsoft.com/office/drawing/2014/main" id="{C8045348-06C5-09E4-636A-9E188054A00D}"/>
              </a:ext>
            </a:extLst>
          </p:cNvPr>
          <p:cNvPicPr>
            <a:picLocks noChangeAspect="1"/>
          </p:cNvPicPr>
          <p:nvPr/>
        </p:nvPicPr>
        <p:blipFill>
          <a:blip r:embed="rId3"/>
          <a:srcRect/>
          <a:stretch/>
        </p:blipFill>
        <p:spPr>
          <a:xfrm>
            <a:off x="6400800" y="2857500"/>
            <a:ext cx="5486400" cy="7429500"/>
          </a:xfrm>
          <a:prstGeom prst="rect">
            <a:avLst/>
          </a:prstGeom>
        </p:spPr>
      </p:pic>
      <p:pic>
        <p:nvPicPr>
          <p:cNvPr id="4" name="Frame 7 (Paint band 1 of 1)" descr="preencoded.png">
            <a:extLst>
              <a:ext uri="{FF2B5EF4-FFF2-40B4-BE49-F238E27FC236}">
                <a16:creationId xmlns:a16="http://schemas.microsoft.com/office/drawing/2014/main" id="{CEF56F64-9E95-EF70-E3E5-EF2CA3E7F7AD}"/>
              </a:ext>
            </a:extLst>
          </p:cNvPr>
          <p:cNvPicPr>
            <a:picLocks noChangeAspect="1"/>
          </p:cNvPicPr>
          <p:nvPr/>
        </p:nvPicPr>
        <p:blipFill>
          <a:blip r:embed="rId3"/>
          <a:srcRect/>
          <a:stretch/>
        </p:blipFill>
        <p:spPr>
          <a:xfrm>
            <a:off x="12192000" y="2857500"/>
            <a:ext cx="5486400" cy="7429500"/>
          </a:xfrm>
          <a:prstGeom prst="rect">
            <a:avLst/>
          </a:prstGeom>
        </p:spPr>
      </p:pic>
      <p:sp>
        <p:nvSpPr>
          <p:cNvPr id="5" name="How this would work on your end">
            <a:extLst>
              <a:ext uri="{FF2B5EF4-FFF2-40B4-BE49-F238E27FC236}">
                <a16:creationId xmlns:a16="http://schemas.microsoft.com/office/drawing/2014/main" id="{BDEC5D4B-2BBA-B20A-3E29-B7C7284CA8E4}"/>
              </a:ext>
            </a:extLst>
          </p:cNvPr>
          <p:cNvSpPr/>
          <p:nvPr/>
        </p:nvSpPr>
        <p:spPr>
          <a:xfrm>
            <a:off x="609600" y="685800"/>
            <a:ext cx="8410575" cy="590550"/>
          </a:xfrm>
          <a:prstGeom prst="rect">
            <a:avLst/>
          </a:prstGeom>
          <a:noFill/>
          <a:ln/>
        </p:spPr>
        <p:txBody>
          <a:bodyPr wrap="square" lIns="0" tIns="0" rIns="0" bIns="0" rtlCol="0" anchor="t"/>
          <a:lstStyle/>
          <a:p>
            <a:pPr marL="0" indent="0" algn="l">
              <a:lnSpc>
                <a:spcPct val="91667"/>
              </a:lnSpc>
              <a:buNone/>
            </a:pPr>
            <a:r>
              <a:rPr lang="en-US" sz="4200" dirty="0">
                <a:solidFill>
                  <a:srgbClr val="000000"/>
                </a:solidFill>
                <a:latin typeface="Georgia Pro Light" panose="020F0302020204030204" pitchFamily="34" charset="0"/>
                <a:ea typeface="Aptos Display Bold" pitchFamily="34" charset="-122"/>
                <a:cs typeface="Georgia Pro Light" panose="020F0302020204030204" pitchFamily="34" charset="0"/>
              </a:rPr>
              <a:t>How this would work on your end</a:t>
            </a:r>
            <a:endParaRPr lang="en-US" sz="4200" dirty="0">
              <a:latin typeface="Georgia Pro Light" panose="020F0302020204030204" pitchFamily="34" charset="0"/>
              <a:cs typeface="Georgia Pro Light" panose="020F0302020204030204" pitchFamily="34" charset="0"/>
            </a:endParaRPr>
          </a:p>
        </p:txBody>
      </p:sp>
      <p:sp>
        <p:nvSpPr>
          <p:cNvPr id="6" name="I am a volunteer">
            <a:extLst>
              <a:ext uri="{FF2B5EF4-FFF2-40B4-BE49-F238E27FC236}">
                <a16:creationId xmlns:a16="http://schemas.microsoft.com/office/drawing/2014/main" id="{BC8621A6-67D7-EAFE-E928-2C7F2C1AC4EA}"/>
              </a:ext>
            </a:extLst>
          </p:cNvPr>
          <p:cNvSpPr/>
          <p:nvPr/>
        </p:nvSpPr>
        <p:spPr>
          <a:xfrm>
            <a:off x="1076325" y="3086100"/>
            <a:ext cx="4591050" cy="1428750"/>
          </a:xfrm>
          <a:prstGeom prst="rect">
            <a:avLst/>
          </a:prstGeom>
          <a:noFill/>
          <a:ln/>
        </p:spPr>
        <p:txBody>
          <a:bodyPr wrap="square" lIns="0" tIns="0" rIns="0" bIns="0" rtlCol="0" anchor="t"/>
          <a:lstStyle/>
          <a:p>
            <a:pPr marL="0" indent="0" algn="l">
              <a:lnSpc>
                <a:spcPct val="91667"/>
              </a:lnSpc>
              <a:buNone/>
            </a:pPr>
            <a:r>
              <a:rPr lang="en-US" sz="5100" dirty="0">
                <a:solidFill>
                  <a:srgbClr val="000000"/>
                </a:solidFill>
                <a:latin typeface="Georgia Pro Light" panose="020F0302020204030204" pitchFamily="34" charset="0"/>
                <a:ea typeface="Aptos Display Bold" pitchFamily="34" charset="-122"/>
                <a:cs typeface="Georgia Pro Light" panose="020F0302020204030204" pitchFamily="34" charset="0"/>
              </a:rPr>
              <a:t>I am a </a:t>
            </a:r>
            <a:br>
              <a:rPr>
                <a:latin typeface="Georgia Pro Light" panose="020F0302020204030204" pitchFamily="34" charset="0"/>
                <a:cs typeface="Georgia Pro Light" panose="020F0302020204030204" pitchFamily="34" charset="0"/>
              </a:rPr>
            </a:br>
            <a:r>
              <a:rPr lang="en-US" sz="5100" dirty="0">
                <a:solidFill>
                  <a:srgbClr val="000000"/>
                </a:solidFill>
                <a:latin typeface="Georgia Pro Light" panose="020F0302020204030204" pitchFamily="34" charset="0"/>
                <a:ea typeface="Aptos Display Bold" pitchFamily="34" charset="-122"/>
                <a:cs typeface="Georgia Pro Light" panose="020F0302020204030204" pitchFamily="34" charset="0"/>
              </a:rPr>
              <a:t>volunteer</a:t>
            </a:r>
            <a:endParaRPr lang="en-US" sz="5100" dirty="0">
              <a:latin typeface="Georgia Pro Light" panose="020F0302020204030204" pitchFamily="34" charset="0"/>
              <a:cs typeface="Georgia Pro Light" panose="020F0302020204030204" pitchFamily="34" charset="0"/>
            </a:endParaRPr>
          </a:p>
        </p:txBody>
      </p:sp>
      <p:sp>
        <p:nvSpPr>
          <p:cNvPr id="7" name="Theres no fee and nothing behind it I want to give back to the profession by helping students on their way into it">
            <a:extLst>
              <a:ext uri="{FF2B5EF4-FFF2-40B4-BE49-F238E27FC236}">
                <a16:creationId xmlns:a16="http://schemas.microsoft.com/office/drawing/2014/main" id="{34F19512-153D-3DDA-6449-DE871218BDB0}"/>
              </a:ext>
            </a:extLst>
          </p:cNvPr>
          <p:cNvSpPr/>
          <p:nvPr/>
        </p:nvSpPr>
        <p:spPr>
          <a:xfrm>
            <a:off x="1076325" y="5200650"/>
            <a:ext cx="4581525" cy="885825"/>
          </a:xfrm>
          <a:prstGeom prst="rect">
            <a:avLst/>
          </a:prstGeom>
          <a:noFill/>
          <a:ln/>
        </p:spPr>
        <p:txBody>
          <a:bodyPr wrap="square" lIns="0" tIns="0" rIns="0" bIns="0" rtlCol="0" anchor="t"/>
          <a:lstStyle/>
          <a:p>
            <a:pPr marL="0" indent="0" algn="l">
              <a:lnSpc>
                <a:spcPct val="108333"/>
              </a:lnSpc>
              <a:buNone/>
            </a:pPr>
            <a:r>
              <a:rPr lang="en-US" sz="1800" dirty="0">
                <a:solidFill>
                  <a:srgbClr val="000000"/>
                </a:solidFill>
                <a:latin typeface="AvenirNext LT Pro Regular" panose="020B0504020202020204" pitchFamily="34" charset="77"/>
                <a:ea typeface="Aptos Regular" pitchFamily="34" charset="-122"/>
                <a:cs typeface="Aptos Regular" pitchFamily="34" charset="-120"/>
              </a:rPr>
              <a:t>There’s no fee and nothing behind it. I want to give back to the profession by helping students on their way into it.</a:t>
            </a:r>
            <a:endParaRPr lang="en-US" sz="1800" dirty="0">
              <a:latin typeface="AvenirNext LT Pro Regular" panose="020B0504020202020204" pitchFamily="34" charset="77"/>
            </a:endParaRPr>
          </a:p>
        </p:txBody>
      </p:sp>
      <p:sp>
        <p:nvSpPr>
          <p:cNvPr id="8" name="I work within your curriculum">
            <a:extLst>
              <a:ext uri="{FF2B5EF4-FFF2-40B4-BE49-F238E27FC236}">
                <a16:creationId xmlns:a16="http://schemas.microsoft.com/office/drawing/2014/main" id="{97E25D79-DC56-5FE7-765D-BB71A864DAC8}"/>
              </a:ext>
            </a:extLst>
          </p:cNvPr>
          <p:cNvSpPr/>
          <p:nvPr/>
        </p:nvSpPr>
        <p:spPr>
          <a:xfrm>
            <a:off x="6867525" y="3086100"/>
            <a:ext cx="4591050" cy="1428750"/>
          </a:xfrm>
          <a:prstGeom prst="rect">
            <a:avLst/>
          </a:prstGeom>
          <a:noFill/>
          <a:ln/>
        </p:spPr>
        <p:txBody>
          <a:bodyPr wrap="square" lIns="0" tIns="0" rIns="0" bIns="0" rtlCol="0" anchor="t"/>
          <a:lstStyle/>
          <a:p>
            <a:pPr marL="0" indent="0" algn="l">
              <a:lnSpc>
                <a:spcPct val="91667"/>
              </a:lnSpc>
              <a:buNone/>
            </a:pPr>
            <a:r>
              <a:rPr lang="en-US" sz="5100" dirty="0">
                <a:solidFill>
                  <a:srgbClr val="000000"/>
                </a:solidFill>
                <a:latin typeface="Georgia Pro Light" panose="020F0302020204030204" pitchFamily="34" charset="0"/>
                <a:ea typeface="Aptos Display Bold" pitchFamily="34" charset="-122"/>
                <a:cs typeface="Georgia Pro Light" panose="020F0302020204030204" pitchFamily="34" charset="0"/>
              </a:rPr>
              <a:t>I work within your curriculum</a:t>
            </a:r>
            <a:endParaRPr lang="en-US" sz="5100" dirty="0">
              <a:latin typeface="Georgia Pro Light" panose="020F0302020204030204" pitchFamily="34" charset="0"/>
              <a:cs typeface="Georgia Pro Light" panose="020F0302020204030204" pitchFamily="34" charset="0"/>
            </a:endParaRPr>
          </a:p>
        </p:txBody>
      </p:sp>
      <p:sp>
        <p:nvSpPr>
          <p:cNvPr id="9" name="Nothing about what you teach needs to change A single class session or one office hour is a fine place to start">
            <a:extLst>
              <a:ext uri="{FF2B5EF4-FFF2-40B4-BE49-F238E27FC236}">
                <a16:creationId xmlns:a16="http://schemas.microsoft.com/office/drawing/2014/main" id="{3D1B5982-04CE-C621-4BC0-8FA951488B4E}"/>
              </a:ext>
            </a:extLst>
          </p:cNvPr>
          <p:cNvSpPr/>
          <p:nvPr/>
        </p:nvSpPr>
        <p:spPr>
          <a:xfrm>
            <a:off x="6867525" y="5200650"/>
            <a:ext cx="4581525" cy="885825"/>
          </a:xfrm>
          <a:prstGeom prst="rect">
            <a:avLst/>
          </a:prstGeom>
          <a:noFill/>
          <a:ln/>
        </p:spPr>
        <p:txBody>
          <a:bodyPr wrap="square" lIns="0" tIns="0" rIns="0" bIns="0" rtlCol="0" anchor="t"/>
          <a:lstStyle/>
          <a:p>
            <a:pPr marL="0" indent="0" algn="l">
              <a:lnSpc>
                <a:spcPct val="108333"/>
              </a:lnSpc>
              <a:buNone/>
            </a:pPr>
            <a:r>
              <a:rPr lang="en-US" sz="1800" dirty="0">
                <a:solidFill>
                  <a:srgbClr val="000000"/>
                </a:solidFill>
                <a:latin typeface="AvenirNext LT Pro Regular" panose="020B0504020202020204" pitchFamily="34" charset="77"/>
                <a:ea typeface="Aptos Regular" pitchFamily="34" charset="-122"/>
                <a:cs typeface="Aptos Regular" pitchFamily="34" charset="-120"/>
              </a:rPr>
              <a:t>Nothing about what you teach needs to change. A single class session or one office hour is a fine place to start.</a:t>
            </a:r>
            <a:endParaRPr lang="en-US" sz="1800" dirty="0">
              <a:latin typeface="AvenirNext LT Pro Regular" panose="020B0504020202020204" pitchFamily="34" charset="77"/>
            </a:endParaRPr>
          </a:p>
        </p:txBody>
      </p:sp>
      <p:sp>
        <p:nvSpPr>
          <p:cNvPr id="10" name="You set the terms">
            <a:extLst>
              <a:ext uri="{FF2B5EF4-FFF2-40B4-BE49-F238E27FC236}">
                <a16:creationId xmlns:a16="http://schemas.microsoft.com/office/drawing/2014/main" id="{D3780A8C-AB62-7387-1E3E-BA40E89E13A4}"/>
              </a:ext>
            </a:extLst>
          </p:cNvPr>
          <p:cNvSpPr/>
          <p:nvPr/>
        </p:nvSpPr>
        <p:spPr>
          <a:xfrm>
            <a:off x="12658725" y="3086100"/>
            <a:ext cx="4591050" cy="1428750"/>
          </a:xfrm>
          <a:prstGeom prst="rect">
            <a:avLst/>
          </a:prstGeom>
          <a:noFill/>
          <a:ln/>
        </p:spPr>
        <p:txBody>
          <a:bodyPr wrap="square" lIns="0" tIns="0" rIns="0" bIns="0" rtlCol="0" anchor="t"/>
          <a:lstStyle/>
          <a:p>
            <a:pPr marL="0" indent="0" algn="l">
              <a:lnSpc>
                <a:spcPct val="91667"/>
              </a:lnSpc>
              <a:buNone/>
            </a:pPr>
            <a:r>
              <a:rPr lang="en-US" sz="5100" dirty="0">
                <a:solidFill>
                  <a:srgbClr val="000000"/>
                </a:solidFill>
                <a:latin typeface="Georgia Pro Light" panose="020F0302020204030204" pitchFamily="34" charset="0"/>
                <a:ea typeface="Aptos Display Bold" pitchFamily="34" charset="-122"/>
                <a:cs typeface="Georgia Pro Light" panose="020F0302020204030204" pitchFamily="34" charset="0"/>
              </a:rPr>
              <a:t>You set </a:t>
            </a:r>
            <a:br>
              <a:rPr>
                <a:latin typeface="Georgia Pro Light" panose="020F0302020204030204" pitchFamily="34" charset="0"/>
                <a:cs typeface="Georgia Pro Light" panose="020F0302020204030204" pitchFamily="34" charset="0"/>
              </a:rPr>
            </a:br>
            <a:r>
              <a:rPr lang="en-US" sz="5100" dirty="0">
                <a:solidFill>
                  <a:srgbClr val="000000"/>
                </a:solidFill>
                <a:latin typeface="Georgia Pro Light" panose="020F0302020204030204" pitchFamily="34" charset="0"/>
                <a:ea typeface="Aptos Display Bold" pitchFamily="34" charset="-122"/>
                <a:cs typeface="Georgia Pro Light" panose="020F0302020204030204" pitchFamily="34" charset="0"/>
              </a:rPr>
              <a:t>the terms</a:t>
            </a:r>
            <a:endParaRPr lang="en-US" sz="5100" dirty="0">
              <a:latin typeface="Georgia Pro Light" panose="020F0302020204030204" pitchFamily="34" charset="0"/>
              <a:cs typeface="Georgia Pro Light" panose="020F0302020204030204" pitchFamily="34" charset="0"/>
            </a:endParaRPr>
          </a:p>
        </p:txBody>
      </p:sp>
      <p:sp>
        <p:nvSpPr>
          <p:cNvPr id="11" name="Format timing and scope are yours to decide And if it turns out not to be useful I understand completely">
            <a:extLst>
              <a:ext uri="{FF2B5EF4-FFF2-40B4-BE49-F238E27FC236}">
                <a16:creationId xmlns:a16="http://schemas.microsoft.com/office/drawing/2014/main" id="{E78868A2-8E86-F931-9F74-AF34576F0E57}"/>
              </a:ext>
            </a:extLst>
          </p:cNvPr>
          <p:cNvSpPr/>
          <p:nvPr/>
        </p:nvSpPr>
        <p:spPr>
          <a:xfrm>
            <a:off x="12658725" y="5200650"/>
            <a:ext cx="4581525" cy="885825"/>
          </a:xfrm>
          <a:prstGeom prst="rect">
            <a:avLst/>
          </a:prstGeom>
          <a:noFill/>
          <a:ln/>
        </p:spPr>
        <p:txBody>
          <a:bodyPr wrap="square" lIns="0" tIns="0" rIns="0" bIns="0" rtlCol="0" anchor="t"/>
          <a:lstStyle/>
          <a:p>
            <a:pPr marL="0" indent="0" algn="l">
              <a:lnSpc>
                <a:spcPct val="108333"/>
              </a:lnSpc>
              <a:buNone/>
            </a:pPr>
            <a:r>
              <a:rPr lang="en-US" sz="1800" dirty="0">
                <a:solidFill>
                  <a:srgbClr val="000000"/>
                </a:solidFill>
                <a:latin typeface="AvenirNext LT Pro Regular" panose="020B0504020202020204" pitchFamily="34" charset="77"/>
                <a:ea typeface="Aptos Regular" pitchFamily="34" charset="-122"/>
                <a:cs typeface="Aptos Regular" pitchFamily="34" charset="-120"/>
              </a:rPr>
              <a:t>Format, timing, and scope are yours to decide. And if it turns out not to be useful, I understand completely.</a:t>
            </a:r>
            <a:endParaRPr lang="en-US" sz="1800" dirty="0">
              <a:latin typeface="AvenirNext LT Pro Regular" panose="020B0504020202020204" pitchFamily="34" charset="77"/>
            </a:endParaRPr>
          </a:p>
        </p:txBody>
      </p:sp>
    </p:spTree>
    <p:extLst>
      <p:ext uri="{BB962C8B-B14F-4D97-AF65-F5344CB8AC3E}">
        <p14:creationId xmlns:p14="http://schemas.microsoft.com/office/powerpoint/2010/main" val="2640574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07194DF-9189-4210-CD94-35C56511CEE7}"/>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A5CCC16F-8F92-D151-1409-4BD44B56D028}"/>
              </a:ext>
            </a:extLst>
          </p:cNvPr>
          <p:cNvSpPr/>
          <p:nvPr/>
        </p:nvSpPr>
        <p:spPr>
          <a:xfrm rot="10800000">
            <a:off x="12191997" y="0"/>
            <a:ext cx="6086476" cy="10287000"/>
          </a:xfrm>
          <a:prstGeom prst="rect">
            <a:avLst/>
          </a:prstGeom>
          <a:solidFill>
            <a:srgbClr val="7FC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Ellipse 3">
            <a:extLst>
              <a:ext uri="{FF2B5EF4-FFF2-40B4-BE49-F238E27FC236}">
                <a16:creationId xmlns:a16="http://schemas.microsoft.com/office/drawing/2014/main" id="{0882CBB8-B1B9-7D2D-7623-9421950C2E64}"/>
              </a:ext>
            </a:extLst>
          </p:cNvPr>
          <p:cNvSpPr/>
          <p:nvPr/>
        </p:nvSpPr>
        <p:spPr>
          <a:xfrm>
            <a:off x="12538657" y="4248153"/>
            <a:ext cx="1371600" cy="1371600"/>
          </a:xfrm>
          <a:prstGeom prst="ellipse">
            <a:avLst/>
          </a:prstGeom>
          <a:solidFill>
            <a:schemeClr val="bg1"/>
          </a:solidFill>
          <a:ln/>
        </p:spPr>
        <p:txBody>
          <a:bodyPr/>
          <a:lstStyle/>
          <a:p>
            <a:endParaRPr lang="en-US"/>
          </a:p>
        </p:txBody>
      </p:sp>
      <p:pic>
        <p:nvPicPr>
          <p:cNvPr id="2" name="Frame 1 (Paint band 1 of 1)" descr="preencoded.png">
            <a:extLst>
              <a:ext uri="{FF2B5EF4-FFF2-40B4-BE49-F238E27FC236}">
                <a16:creationId xmlns:a16="http://schemas.microsoft.com/office/drawing/2014/main" id="{F2DED5DA-4AD3-013B-8CB0-2BA6693215CB}"/>
              </a:ext>
            </a:extLst>
          </p:cNvPr>
          <p:cNvPicPr>
            <a:picLocks noChangeAspect="1"/>
          </p:cNvPicPr>
          <p:nvPr/>
        </p:nvPicPr>
        <p:blipFill>
          <a:blip r:embed="rId3"/>
          <a:srcRect/>
          <a:stretch/>
        </p:blipFill>
        <p:spPr>
          <a:xfrm>
            <a:off x="609600" y="4343400"/>
            <a:ext cx="5486400" cy="5943600"/>
          </a:xfrm>
          <a:prstGeom prst="rect">
            <a:avLst/>
          </a:prstGeom>
        </p:spPr>
      </p:pic>
      <p:pic>
        <p:nvPicPr>
          <p:cNvPr id="3" name="Frame 6 (Paint band 1 of 1)" descr="preencoded.png">
            <a:extLst>
              <a:ext uri="{FF2B5EF4-FFF2-40B4-BE49-F238E27FC236}">
                <a16:creationId xmlns:a16="http://schemas.microsoft.com/office/drawing/2014/main" id="{33C85CAD-4C81-1D58-FEF3-91889BBE2712}"/>
              </a:ext>
            </a:extLst>
          </p:cNvPr>
          <p:cNvPicPr>
            <a:picLocks noChangeAspect="1"/>
          </p:cNvPicPr>
          <p:nvPr/>
        </p:nvPicPr>
        <p:blipFill>
          <a:blip r:embed="rId3"/>
          <a:srcRect/>
          <a:stretch/>
        </p:blipFill>
        <p:spPr>
          <a:xfrm>
            <a:off x="6400800" y="4343400"/>
            <a:ext cx="5486400" cy="5943600"/>
          </a:xfrm>
          <a:prstGeom prst="rect">
            <a:avLst/>
          </a:prstGeom>
        </p:spPr>
      </p:pic>
      <p:pic>
        <p:nvPicPr>
          <p:cNvPr id="5" name="open_in_new" descr="preencoded.png">
            <a:extLst>
              <a:ext uri="{FF2B5EF4-FFF2-40B4-BE49-F238E27FC236}">
                <a16:creationId xmlns:a16="http://schemas.microsoft.com/office/drawing/2014/main" id="{C4DC12F8-BCE6-573A-DB27-1CCAED8756D9}"/>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2767257" y="4476753"/>
            <a:ext cx="914400" cy="914400"/>
          </a:xfrm>
          <a:prstGeom prst="rect">
            <a:avLst/>
          </a:prstGeom>
        </p:spPr>
      </p:pic>
      <p:sp>
        <p:nvSpPr>
          <p:cNvPr id="6" name="Free resources if your program wants to go deeper">
            <a:extLst>
              <a:ext uri="{FF2B5EF4-FFF2-40B4-BE49-F238E27FC236}">
                <a16:creationId xmlns:a16="http://schemas.microsoft.com/office/drawing/2014/main" id="{AC11E7EE-1C43-ECBE-A60D-529BBE49DEBF}"/>
              </a:ext>
            </a:extLst>
          </p:cNvPr>
          <p:cNvSpPr/>
          <p:nvPr/>
        </p:nvSpPr>
        <p:spPr>
          <a:xfrm>
            <a:off x="609600" y="685800"/>
            <a:ext cx="8410575" cy="1181100"/>
          </a:xfrm>
          <a:prstGeom prst="rect">
            <a:avLst/>
          </a:prstGeom>
          <a:noFill/>
          <a:ln/>
        </p:spPr>
        <p:txBody>
          <a:bodyPr wrap="square" lIns="0" tIns="0" rIns="0" bIns="0" rtlCol="0" anchor="t"/>
          <a:lstStyle/>
          <a:p>
            <a:pPr marL="0" indent="0" algn="l">
              <a:lnSpc>
                <a:spcPct val="91667"/>
              </a:lnSpc>
              <a:buNone/>
            </a:pPr>
            <a:r>
              <a:rPr lang="en-US" sz="4200" dirty="0">
                <a:solidFill>
                  <a:srgbClr val="000000"/>
                </a:solidFill>
                <a:latin typeface="Georgia Pro Light" panose="020F0302020204030204" pitchFamily="34" charset="0"/>
                <a:ea typeface="Aptos Display Bold" pitchFamily="34" charset="-122"/>
                <a:cs typeface="Georgia Pro Light" panose="020F0302020204030204" pitchFamily="34" charset="0"/>
              </a:rPr>
              <a:t>Free resources, if your program wants to go deeper</a:t>
            </a:r>
            <a:endParaRPr lang="en-US" sz="4200" dirty="0">
              <a:latin typeface="Georgia Pro Light" panose="020F0302020204030204" pitchFamily="34" charset="0"/>
              <a:cs typeface="Georgia Pro Light" panose="020F0302020204030204" pitchFamily="34" charset="0"/>
            </a:endParaRPr>
          </a:p>
        </p:txBody>
      </p:sp>
      <p:sp>
        <p:nvSpPr>
          <p:cNvPr id="7" name="Separately from my own volunteering  Intuit for Education runs Accounting Futures a free program for higher-ed accounting departments I dont represent Intuit but as a practitioner on QuickBooks I can point you to it">
            <a:extLst>
              <a:ext uri="{FF2B5EF4-FFF2-40B4-BE49-F238E27FC236}">
                <a16:creationId xmlns:a16="http://schemas.microsoft.com/office/drawing/2014/main" id="{6B0AB3C6-2C19-BCA2-EC26-894C255946EB}"/>
              </a:ext>
            </a:extLst>
          </p:cNvPr>
          <p:cNvSpPr/>
          <p:nvPr/>
        </p:nvSpPr>
        <p:spPr>
          <a:xfrm>
            <a:off x="608929" y="2209800"/>
            <a:ext cx="7435943" cy="2743200"/>
          </a:xfrm>
          <a:prstGeom prst="rect">
            <a:avLst/>
          </a:prstGeom>
          <a:noFill/>
          <a:ln/>
        </p:spPr>
        <p:txBody>
          <a:bodyPr wrap="square" lIns="0" tIns="0" rIns="0" bIns="0" rtlCol="0" anchor="t"/>
          <a:lstStyle/>
          <a:p>
            <a:pPr marL="0" indent="0" algn="l">
              <a:lnSpc>
                <a:spcPct val="108333"/>
              </a:lnSpc>
              <a:buNone/>
            </a:pPr>
            <a:r>
              <a:rPr lang="en-US" sz="2100" dirty="0">
                <a:solidFill>
                  <a:srgbClr val="000000"/>
                </a:solidFill>
                <a:latin typeface="AvenirNext LT Pro Regular" panose="020B0504020202020204" pitchFamily="34" charset="77"/>
                <a:ea typeface="Aptos Regular" pitchFamily="34" charset="-122"/>
                <a:cs typeface="Aptos Regular" pitchFamily="34" charset="-120"/>
              </a:rPr>
              <a:t>Separately from my own volunteering — Intuit for Education runs the </a:t>
            </a:r>
            <a:r>
              <a:rPr lang="en-US" sz="2100" u="sng" dirty="0">
                <a:solidFill>
                  <a:srgbClr val="000000"/>
                </a:solidFill>
                <a:uFill>
                  <a:solidFill>
                    <a:srgbClr val="000000"/>
                  </a:solidFill>
                </a:uFill>
                <a:latin typeface="AvenirNext LT Pro Regular" panose="020B0504020202020204" pitchFamily="34" charset="77"/>
                <a:ea typeface="Aptos Regular" pitchFamily="34" charset="-122"/>
                <a:cs typeface="Aptos Regular" pitchFamily="34" charset="-120"/>
                <a:hlinkClick r:id="rId6">
                  <a:extLst>
                    <a:ext uri="{A12FA001-AC4F-418D-AE19-62706E023703}">
                      <ahyp:hlinkClr xmlns:ahyp="http://schemas.microsoft.com/office/drawing/2018/hyperlinkcolor" val="tx"/>
                    </a:ext>
                  </a:extLst>
                </a:hlinkClick>
              </a:rPr>
              <a:t>Accounting Futures</a:t>
            </a:r>
            <a:r>
              <a:rPr lang="en-US" sz="2100" u="sng" dirty="0">
                <a:solidFill>
                  <a:srgbClr val="000000"/>
                </a:solidFill>
                <a:uFill>
                  <a:solidFill>
                    <a:srgbClr val="000000"/>
                  </a:solidFill>
                </a:uFill>
                <a:latin typeface="AvenirNext LT Pro Regular" panose="020B0504020202020204" pitchFamily="34" charset="77"/>
                <a:ea typeface="Aptos Regular" pitchFamily="34" charset="-122"/>
                <a:cs typeface="Aptos Regular" pitchFamily="34" charset="-120"/>
              </a:rPr>
              <a:t> Program</a:t>
            </a:r>
            <a:r>
              <a:rPr lang="en-US" sz="2100" dirty="0">
                <a:solidFill>
                  <a:srgbClr val="000000"/>
                </a:solidFill>
                <a:latin typeface="AvenirNext LT Pro Regular" panose="020B0504020202020204" pitchFamily="34" charset="77"/>
                <a:ea typeface="Aptos Regular" pitchFamily="34" charset="-122"/>
                <a:cs typeface="Aptos Regular" pitchFamily="34" charset="-120"/>
              </a:rPr>
              <a:t>, a free program for higher-ed accounting departments. I don’t represent Intuit, but as a practitioner on QuickBooks, I can point you to it:</a:t>
            </a:r>
            <a:endParaRPr lang="en-US" sz="2100" dirty="0">
              <a:latin typeface="AvenirNext LT Pro Regular" panose="020B0504020202020204" pitchFamily="34" charset="77"/>
            </a:endParaRPr>
          </a:p>
        </p:txBody>
      </p:sp>
      <p:sp>
        <p:nvSpPr>
          <p:cNvPr id="8" name="Free CAS curriculum">
            <a:extLst>
              <a:ext uri="{FF2B5EF4-FFF2-40B4-BE49-F238E27FC236}">
                <a16:creationId xmlns:a16="http://schemas.microsoft.com/office/drawing/2014/main" id="{9931EC99-560D-8EF5-10A9-E9342DED0B43}"/>
              </a:ext>
            </a:extLst>
          </p:cNvPr>
          <p:cNvSpPr/>
          <p:nvPr/>
        </p:nvSpPr>
        <p:spPr>
          <a:xfrm>
            <a:off x="847725" y="4571999"/>
            <a:ext cx="4591050" cy="819153"/>
          </a:xfrm>
          <a:prstGeom prst="rect">
            <a:avLst/>
          </a:prstGeom>
          <a:noFill/>
          <a:ln/>
        </p:spPr>
        <p:txBody>
          <a:bodyPr wrap="square" lIns="0" tIns="0" rIns="0" bIns="0" rtlCol="0" anchor="t"/>
          <a:lstStyle/>
          <a:p>
            <a:pPr marL="0" indent="0" algn="l">
              <a:lnSpc>
                <a:spcPct val="91667"/>
              </a:lnSpc>
              <a:buNone/>
            </a:pPr>
            <a:r>
              <a:rPr lang="en-US" sz="3600" dirty="0">
                <a:solidFill>
                  <a:srgbClr val="000000"/>
                </a:solidFill>
                <a:latin typeface="Georgia Pro Light" panose="020F0302020204030204" pitchFamily="34" charset="0"/>
                <a:ea typeface="Aptos Display Bold" pitchFamily="34" charset="-122"/>
                <a:cs typeface="Georgia Pro Light" panose="020F0302020204030204" pitchFamily="34" charset="0"/>
              </a:rPr>
              <a:t>Free CAS curriculum for you</a:t>
            </a:r>
            <a:endParaRPr lang="en-US" sz="3600" dirty="0">
              <a:latin typeface="Georgia Pro Light" panose="020F0302020204030204" pitchFamily="34" charset="0"/>
              <a:cs typeface="Georgia Pro Light" panose="020F0302020204030204" pitchFamily="34" charset="0"/>
            </a:endParaRPr>
          </a:p>
        </p:txBody>
      </p:sp>
      <p:sp>
        <p:nvSpPr>
          <p:cNvPr id="9" name="Modular classroom-ready courses built on real advisory workflows interpreting financial reports client communication AI in accounting">
            <a:extLst>
              <a:ext uri="{FF2B5EF4-FFF2-40B4-BE49-F238E27FC236}">
                <a16:creationId xmlns:a16="http://schemas.microsoft.com/office/drawing/2014/main" id="{16A50B58-BB07-33B7-E02F-3E5F3E0C7120}"/>
              </a:ext>
            </a:extLst>
          </p:cNvPr>
          <p:cNvSpPr/>
          <p:nvPr/>
        </p:nvSpPr>
        <p:spPr>
          <a:xfrm>
            <a:off x="847725" y="5940587"/>
            <a:ext cx="4581525" cy="1181100"/>
          </a:xfrm>
          <a:prstGeom prst="rect">
            <a:avLst/>
          </a:prstGeom>
          <a:noFill/>
          <a:ln/>
        </p:spPr>
        <p:txBody>
          <a:bodyPr wrap="square" lIns="0" tIns="0" rIns="0" bIns="0" rtlCol="0" anchor="t"/>
          <a:lstStyle/>
          <a:p>
            <a:pPr marL="0" indent="0" algn="l">
              <a:lnSpc>
                <a:spcPct val="108333"/>
              </a:lnSpc>
              <a:buNone/>
            </a:pPr>
            <a:r>
              <a:rPr lang="en-US" sz="1800" dirty="0">
                <a:solidFill>
                  <a:srgbClr val="000000"/>
                </a:solidFill>
                <a:latin typeface="AvenirNext LT Pro Regular" panose="020B0504020202020204" pitchFamily="34" charset="77"/>
                <a:ea typeface="Aptos Regular" pitchFamily="34" charset="-122"/>
                <a:cs typeface="Aptos Regular" pitchFamily="34" charset="-120"/>
              </a:rPr>
              <a:t>Modular, classroom-ready courses built on real advisory workflows: interpreting financial reports, client communication, AI in accounting.</a:t>
            </a:r>
            <a:endParaRPr lang="en-US" sz="1800" dirty="0">
              <a:latin typeface="AvenirNext LT Pro Regular" panose="020B0504020202020204" pitchFamily="34" charset="77"/>
            </a:endParaRPr>
          </a:p>
        </p:txBody>
      </p:sp>
      <p:sp>
        <p:nvSpPr>
          <p:cNvPr id="10" name="Free student certifications">
            <a:extLst>
              <a:ext uri="{FF2B5EF4-FFF2-40B4-BE49-F238E27FC236}">
                <a16:creationId xmlns:a16="http://schemas.microsoft.com/office/drawing/2014/main" id="{665D53E0-D71F-DE37-4886-A92BFC955C51}"/>
              </a:ext>
            </a:extLst>
          </p:cNvPr>
          <p:cNvSpPr/>
          <p:nvPr/>
        </p:nvSpPr>
        <p:spPr>
          <a:xfrm>
            <a:off x="6638925" y="4572000"/>
            <a:ext cx="4591050" cy="381000"/>
          </a:xfrm>
          <a:prstGeom prst="rect">
            <a:avLst/>
          </a:prstGeom>
          <a:noFill/>
          <a:ln/>
        </p:spPr>
        <p:txBody>
          <a:bodyPr wrap="square" lIns="0" tIns="0" rIns="0" bIns="0" rtlCol="0" anchor="t"/>
          <a:lstStyle/>
          <a:p>
            <a:pPr marL="0" indent="0" algn="l">
              <a:lnSpc>
                <a:spcPct val="91667"/>
              </a:lnSpc>
              <a:buNone/>
            </a:pPr>
            <a:r>
              <a:rPr lang="en-US" sz="3600" dirty="0">
                <a:solidFill>
                  <a:srgbClr val="000000"/>
                </a:solidFill>
                <a:latin typeface="Georgia Pro Light" panose="020F0302020204030204" pitchFamily="34" charset="0"/>
                <a:ea typeface="Aptos Display Bold" pitchFamily="34" charset="-122"/>
                <a:cs typeface="Georgia Pro Light" panose="020F0302020204030204" pitchFamily="34" charset="0"/>
              </a:rPr>
              <a:t>Free student certifications</a:t>
            </a:r>
            <a:endParaRPr lang="en-US" sz="3600" dirty="0">
              <a:latin typeface="Georgia Pro Light" panose="020F0302020204030204" pitchFamily="34" charset="0"/>
              <a:cs typeface="Georgia Pro Light" panose="020F0302020204030204" pitchFamily="34" charset="0"/>
            </a:endParaRPr>
          </a:p>
        </p:txBody>
      </p:sp>
      <p:sp>
        <p:nvSpPr>
          <p:cNvPr id="11" name="Industry-recognized QuickBooks credentials  the same ones firms like mine require of their own staff">
            <a:extLst>
              <a:ext uri="{FF2B5EF4-FFF2-40B4-BE49-F238E27FC236}">
                <a16:creationId xmlns:a16="http://schemas.microsoft.com/office/drawing/2014/main" id="{8B4F940D-DDBA-B0FE-7BC3-6C0D047638B5}"/>
              </a:ext>
            </a:extLst>
          </p:cNvPr>
          <p:cNvSpPr/>
          <p:nvPr/>
        </p:nvSpPr>
        <p:spPr>
          <a:xfrm>
            <a:off x="6638925" y="5940587"/>
            <a:ext cx="4581525" cy="885825"/>
          </a:xfrm>
          <a:prstGeom prst="rect">
            <a:avLst/>
          </a:prstGeom>
          <a:noFill/>
          <a:ln/>
        </p:spPr>
        <p:txBody>
          <a:bodyPr wrap="square" lIns="0" tIns="0" rIns="0" bIns="0" rtlCol="0" anchor="t"/>
          <a:lstStyle/>
          <a:p>
            <a:pPr marL="0" indent="0" algn="l">
              <a:lnSpc>
                <a:spcPct val="108333"/>
              </a:lnSpc>
              <a:buNone/>
            </a:pPr>
            <a:r>
              <a:rPr lang="en-US" sz="1800" dirty="0">
                <a:solidFill>
                  <a:srgbClr val="000000"/>
                </a:solidFill>
                <a:latin typeface="AvenirNext LT Pro Regular" panose="020B0504020202020204" pitchFamily="34" charset="77"/>
                <a:ea typeface="Aptos Regular" pitchFamily="34" charset="-122"/>
                <a:cs typeface="Aptos Regular" pitchFamily="34" charset="-120"/>
              </a:rPr>
              <a:t>Industry-recognized QuickBooks credentials — the same ones firms like mine require of their own staff.</a:t>
            </a:r>
            <a:endParaRPr lang="en-US" sz="1800" dirty="0">
              <a:latin typeface="AvenirNext LT Pro Regular" panose="020B0504020202020204" pitchFamily="34" charset="77"/>
            </a:endParaRPr>
          </a:p>
        </p:txBody>
      </p:sp>
      <p:sp>
        <p:nvSpPr>
          <p:cNvPr id="12" name="optional">
            <a:extLst>
              <a:ext uri="{FF2B5EF4-FFF2-40B4-BE49-F238E27FC236}">
                <a16:creationId xmlns:a16="http://schemas.microsoft.com/office/drawing/2014/main" id="{A73D7416-9A0B-3A04-0B69-A9629AA38FAF}"/>
              </a:ext>
            </a:extLst>
          </p:cNvPr>
          <p:cNvSpPr/>
          <p:nvPr/>
        </p:nvSpPr>
        <p:spPr>
          <a:xfrm>
            <a:off x="16383000" y="685800"/>
            <a:ext cx="1295400" cy="295275"/>
          </a:xfrm>
          <a:prstGeom prst="rect">
            <a:avLst/>
          </a:prstGeom>
          <a:noFill/>
          <a:ln/>
        </p:spPr>
        <p:txBody>
          <a:bodyPr wrap="square" lIns="0" tIns="0" rIns="0" bIns="0" rtlCol="0" anchor="t"/>
          <a:lstStyle/>
          <a:p>
            <a:pPr marL="0" indent="0" algn="r">
              <a:lnSpc>
                <a:spcPct val="108333"/>
              </a:lnSpc>
              <a:buNone/>
            </a:pPr>
            <a:r>
              <a:rPr lang="en-US" sz="1800" b="1" dirty="0">
                <a:solidFill>
                  <a:srgbClr val="FF10BF"/>
                </a:solidFill>
                <a:latin typeface="Aptos Bold" pitchFamily="34" charset="0"/>
                <a:ea typeface="Aptos Bold" pitchFamily="34" charset="-122"/>
                <a:cs typeface="Aptos Bold" pitchFamily="34" charset="-120"/>
              </a:rPr>
              <a:t>[OPTIONAL]</a:t>
            </a:r>
            <a:endParaRPr lang="en-US" sz="1800" dirty="0"/>
          </a:p>
        </p:txBody>
      </p:sp>
      <p:sp>
        <p:nvSpPr>
          <p:cNvPr id="13" name="Learn more">
            <a:extLst>
              <a:ext uri="{FF2B5EF4-FFF2-40B4-BE49-F238E27FC236}">
                <a16:creationId xmlns:a16="http://schemas.microsoft.com/office/drawing/2014/main" id="{52EE5515-992E-78FE-2EAD-A4990C9E803C}"/>
              </a:ext>
            </a:extLst>
          </p:cNvPr>
          <p:cNvSpPr/>
          <p:nvPr/>
        </p:nvSpPr>
        <p:spPr>
          <a:xfrm>
            <a:off x="12658725" y="6019800"/>
            <a:ext cx="4924425" cy="504825"/>
          </a:xfrm>
          <a:prstGeom prst="rect">
            <a:avLst/>
          </a:prstGeom>
          <a:noFill/>
          <a:ln/>
        </p:spPr>
        <p:txBody>
          <a:bodyPr wrap="square" lIns="0" tIns="0" rIns="0" bIns="0" rtlCol="0" anchor="t"/>
          <a:lstStyle/>
          <a:p>
            <a:pPr marL="0" indent="0" algn="l">
              <a:lnSpc>
                <a:spcPct val="91667"/>
              </a:lnSpc>
              <a:buNone/>
            </a:pPr>
            <a:r>
              <a:rPr lang="en-US" sz="3600" dirty="0">
                <a:solidFill>
                  <a:srgbClr val="003F66"/>
                </a:solidFill>
                <a:latin typeface="Georgia Pro Light" panose="020F0302020204030204" pitchFamily="34" charset="0"/>
                <a:ea typeface="Aptos Display Bold" pitchFamily="34" charset="-122"/>
                <a:cs typeface="Georgia Pro Light" panose="020F0302020204030204" pitchFamily="34" charset="0"/>
              </a:rPr>
              <a:t>Learn more</a:t>
            </a:r>
            <a:endParaRPr lang="en-US" sz="3600" dirty="0">
              <a:latin typeface="Georgia Pro Light" panose="020F0302020204030204" pitchFamily="34" charset="0"/>
              <a:cs typeface="Georgia Pro Light" panose="020F0302020204030204" pitchFamily="34" charset="0"/>
            </a:endParaRPr>
          </a:p>
        </p:txBody>
      </p:sp>
      <p:sp>
        <p:nvSpPr>
          <p:cNvPr id="14" name="intuitcomsolutionseducationaccounting-futures">
            <a:extLst>
              <a:ext uri="{FF2B5EF4-FFF2-40B4-BE49-F238E27FC236}">
                <a16:creationId xmlns:a16="http://schemas.microsoft.com/office/drawing/2014/main" id="{DF215781-F3A0-D1BF-DC85-82A749DFBADF}"/>
              </a:ext>
            </a:extLst>
          </p:cNvPr>
          <p:cNvSpPr/>
          <p:nvPr/>
        </p:nvSpPr>
        <p:spPr>
          <a:xfrm>
            <a:off x="12658725" y="6753225"/>
            <a:ext cx="5137510" cy="295275"/>
          </a:xfrm>
          <a:prstGeom prst="rect">
            <a:avLst/>
          </a:prstGeom>
          <a:noFill/>
          <a:ln/>
        </p:spPr>
        <p:txBody>
          <a:bodyPr wrap="square" lIns="0" tIns="0" rIns="0" bIns="0" rtlCol="0" anchor="t"/>
          <a:lstStyle/>
          <a:p>
            <a:pPr marL="0" indent="0" algn="l">
              <a:lnSpc>
                <a:spcPct val="108333"/>
              </a:lnSpc>
              <a:buNone/>
            </a:pPr>
            <a:r>
              <a:rPr lang="en-US" sz="1600" u="sng" dirty="0">
                <a:solidFill>
                  <a:srgbClr val="003F66"/>
                </a:solidFill>
                <a:uFill>
                  <a:solidFill>
                    <a:srgbClr val="003F66"/>
                  </a:solidFill>
                </a:uFill>
                <a:latin typeface="AvenirNext LT Pro Regular" panose="020B0504020202020204" pitchFamily="34" charset="77"/>
                <a:ea typeface="Aptos Regular" pitchFamily="34" charset="-122"/>
                <a:cs typeface="Aptos Regular" pitchFamily="34" charset="-120"/>
                <a:hlinkClick r:id="rId7">
                  <a:extLst>
                    <a:ext uri="{A12FA001-AC4F-418D-AE19-62706E023703}">
                      <ahyp:hlinkClr xmlns:ahyp="http://schemas.microsoft.com/office/drawing/2018/hyperlinkcolor" val="tx"/>
                    </a:ext>
                  </a:extLst>
                </a:hlinkClick>
              </a:rPr>
              <a:t>intuit.com/solutions/education/accounting-futures</a:t>
            </a:r>
            <a:endParaRPr lang="en-US" sz="1600" dirty="0">
              <a:latin typeface="AvenirNext LT Pro Regular" panose="020B0504020202020204" pitchFamily="34" charset="77"/>
            </a:endParaRPr>
          </a:p>
        </p:txBody>
      </p:sp>
    </p:spTree>
    <p:extLst>
      <p:ext uri="{BB962C8B-B14F-4D97-AF65-F5344CB8AC3E}">
        <p14:creationId xmlns:p14="http://schemas.microsoft.com/office/powerpoint/2010/main" val="2044160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49FB66C-6FD6-9208-339B-C59F72EC5A1E}"/>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6ED4798B-4A2C-DA46-A2AB-08403F944F18}"/>
              </a:ext>
            </a:extLst>
          </p:cNvPr>
          <p:cNvSpPr/>
          <p:nvPr/>
        </p:nvSpPr>
        <p:spPr>
          <a:xfrm rot="10800000">
            <a:off x="9829799" y="0"/>
            <a:ext cx="8448675" cy="10287000"/>
          </a:xfrm>
          <a:prstGeom prst="rect">
            <a:avLst/>
          </a:prstGeom>
          <a:gradFill>
            <a:gsLst>
              <a:gs pos="0">
                <a:schemeClr val="bg1"/>
              </a:gs>
              <a:gs pos="100000">
                <a:srgbClr val="C0E7FF"/>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8CB5D30-E20C-4CC2-D4ED-8CE9C913AE0B}"/>
              </a:ext>
            </a:extLst>
          </p:cNvPr>
          <p:cNvSpPr>
            <a:spLocks/>
          </p:cNvSpPr>
          <p:nvPr/>
        </p:nvSpPr>
        <p:spPr>
          <a:xfrm>
            <a:off x="11462327" y="3733800"/>
            <a:ext cx="5454073" cy="3375890"/>
          </a:xfrm>
          <a:prstGeom prst="rect">
            <a:avLst/>
          </a:prstGeom>
          <a:solidFill>
            <a:schemeClr val="bg1"/>
          </a:solidFill>
          <a:ln>
            <a:noFill/>
          </a:ln>
          <a:effectLst>
            <a:outerShdw dist="152400" dir="8100000" algn="tr" rotWithShape="0">
              <a:srgbClr val="00398D"/>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d love to connect  15 minutes">
            <a:extLst>
              <a:ext uri="{FF2B5EF4-FFF2-40B4-BE49-F238E27FC236}">
                <a16:creationId xmlns:a16="http://schemas.microsoft.com/office/drawing/2014/main" id="{613CF5ED-504A-F44D-ED12-D00A08BE06F6}"/>
              </a:ext>
            </a:extLst>
          </p:cNvPr>
          <p:cNvSpPr/>
          <p:nvPr/>
        </p:nvSpPr>
        <p:spPr>
          <a:xfrm>
            <a:off x="609600" y="3733800"/>
            <a:ext cx="6962775" cy="1504950"/>
          </a:xfrm>
          <a:prstGeom prst="rect">
            <a:avLst/>
          </a:prstGeom>
          <a:noFill/>
          <a:ln/>
        </p:spPr>
        <p:txBody>
          <a:bodyPr wrap="square" lIns="0" tIns="0" rIns="0" bIns="0" rtlCol="0" anchor="t"/>
          <a:lstStyle/>
          <a:p>
            <a:pPr marL="0" indent="0" algn="l">
              <a:lnSpc>
                <a:spcPct val="91667"/>
              </a:lnSpc>
              <a:buNone/>
            </a:pPr>
            <a:r>
              <a:rPr lang="en-US" sz="5400" dirty="0">
                <a:solidFill>
                  <a:srgbClr val="000000"/>
                </a:solidFill>
                <a:latin typeface="Georgia Pro Light" panose="020F0302020204030204" pitchFamily="34" charset="0"/>
                <a:ea typeface="Aptos Display Bold" pitchFamily="34" charset="-122"/>
                <a:cs typeface="Georgia Pro Light" panose="020F0302020204030204" pitchFamily="34" charset="0"/>
              </a:rPr>
              <a:t>I’d love to connect — </a:t>
            </a:r>
            <a:br>
              <a:rPr dirty="0">
                <a:latin typeface="Georgia Pro Light" panose="020F0302020204030204" pitchFamily="34" charset="0"/>
                <a:cs typeface="Georgia Pro Light" panose="020F0302020204030204" pitchFamily="34" charset="0"/>
              </a:rPr>
            </a:br>
            <a:r>
              <a:rPr lang="en-US" sz="5400" dirty="0">
                <a:solidFill>
                  <a:srgbClr val="000000"/>
                </a:solidFill>
                <a:latin typeface="Georgia Pro Light" panose="020F0302020204030204" pitchFamily="34" charset="0"/>
                <a:ea typeface="Aptos Display Bold" pitchFamily="34" charset="-122"/>
                <a:cs typeface="Georgia Pro Light" panose="020F0302020204030204" pitchFamily="34" charset="0"/>
              </a:rPr>
              <a:t>15 minutes</a:t>
            </a:r>
            <a:endParaRPr lang="en-US" sz="5400" dirty="0">
              <a:latin typeface="Georgia Pro Light" panose="020F0302020204030204" pitchFamily="34" charset="0"/>
              <a:cs typeface="Georgia Pro Light" panose="020F0302020204030204" pitchFamily="34" charset="0"/>
            </a:endParaRPr>
          </a:p>
        </p:txBody>
      </p:sp>
      <p:sp>
        <p:nvSpPr>
          <p:cNvPr id="5" name="Would you like to chat I welcome the chance to hear about your program and see whether theres a fit for your students">
            <a:extLst>
              <a:ext uri="{FF2B5EF4-FFF2-40B4-BE49-F238E27FC236}">
                <a16:creationId xmlns:a16="http://schemas.microsoft.com/office/drawing/2014/main" id="{06646B69-2EE8-A41E-4848-21F3243CC373}"/>
              </a:ext>
            </a:extLst>
          </p:cNvPr>
          <p:cNvSpPr/>
          <p:nvPr/>
        </p:nvSpPr>
        <p:spPr>
          <a:xfrm>
            <a:off x="609600" y="5638800"/>
            <a:ext cx="6953250" cy="2743200"/>
          </a:xfrm>
          <a:prstGeom prst="rect">
            <a:avLst/>
          </a:prstGeom>
          <a:noFill/>
          <a:ln/>
        </p:spPr>
        <p:txBody>
          <a:bodyPr wrap="square" lIns="0" tIns="0" rIns="0" bIns="0" rtlCol="0" anchor="t"/>
          <a:lstStyle/>
          <a:p>
            <a:pPr marL="0" indent="0" algn="l">
              <a:lnSpc>
                <a:spcPct val="108333"/>
              </a:lnSpc>
              <a:buNone/>
            </a:pPr>
            <a:r>
              <a:rPr lang="en-US" sz="2400" dirty="0">
                <a:solidFill>
                  <a:srgbClr val="000000"/>
                </a:solidFill>
                <a:latin typeface="AvenirNext LT Pro Regular" panose="020B0504020202020204" pitchFamily="34" charset="77"/>
                <a:ea typeface="Aptos Regular" pitchFamily="34" charset="-122"/>
                <a:cs typeface="Aptos Regular" pitchFamily="34" charset="-120"/>
              </a:rPr>
              <a:t>Would you like to chat? I welcome the chance to hear about your program and see whether there's a fit for your students.</a:t>
            </a:r>
            <a:endParaRPr lang="en-US" sz="2400" dirty="0">
              <a:latin typeface="AvenirNext LT Pro Regular" panose="020B0504020202020204" pitchFamily="34" charset="77"/>
            </a:endParaRPr>
          </a:p>
        </p:txBody>
      </p:sp>
      <p:sp>
        <p:nvSpPr>
          <p:cNvPr id="9" name="email address">
            <a:extLst>
              <a:ext uri="{FF2B5EF4-FFF2-40B4-BE49-F238E27FC236}">
                <a16:creationId xmlns:a16="http://schemas.microsoft.com/office/drawing/2014/main" id="{3F1EDCF7-CA8A-0D1F-22AD-4A2D2F4EB060}"/>
              </a:ext>
            </a:extLst>
          </p:cNvPr>
          <p:cNvSpPr/>
          <p:nvPr/>
        </p:nvSpPr>
        <p:spPr>
          <a:xfrm>
            <a:off x="12325350" y="5276850"/>
            <a:ext cx="4152900" cy="295275"/>
          </a:xfrm>
          <a:prstGeom prst="rect">
            <a:avLst/>
          </a:prstGeom>
          <a:noFill/>
          <a:ln/>
        </p:spPr>
        <p:txBody>
          <a:bodyPr wrap="square" lIns="0" tIns="0" rIns="0" bIns="0" rtlCol="0" anchor="t"/>
          <a:lstStyle/>
          <a:p>
            <a:pPr marL="0" indent="0" algn="l">
              <a:lnSpc>
                <a:spcPct val="108333"/>
              </a:lnSpc>
              <a:buNone/>
            </a:pPr>
            <a:r>
              <a:rPr lang="en-US" sz="1800" dirty="0">
                <a:solidFill>
                  <a:srgbClr val="000000"/>
                </a:solidFill>
                <a:latin typeface="AvenirNext LT Pro Regular" panose="020B0504020202020204" pitchFamily="34" charset="77"/>
                <a:ea typeface="Aptos Regular" pitchFamily="34" charset="-122"/>
                <a:cs typeface="Aptos Regular" pitchFamily="34" charset="-120"/>
              </a:rPr>
              <a:t>[email address]</a:t>
            </a:r>
            <a:endParaRPr lang="en-US" sz="1800" dirty="0">
              <a:latin typeface="AvenirNext LT Pro Regular" panose="020B0504020202020204" pitchFamily="34" charset="77"/>
            </a:endParaRPr>
          </a:p>
        </p:txBody>
      </p:sp>
      <p:sp>
        <p:nvSpPr>
          <p:cNvPr id="10" name="phone number">
            <a:extLst>
              <a:ext uri="{FF2B5EF4-FFF2-40B4-BE49-F238E27FC236}">
                <a16:creationId xmlns:a16="http://schemas.microsoft.com/office/drawing/2014/main" id="{C953765F-4EFB-A17E-A7A9-7376552C78C0}"/>
              </a:ext>
            </a:extLst>
          </p:cNvPr>
          <p:cNvSpPr/>
          <p:nvPr/>
        </p:nvSpPr>
        <p:spPr>
          <a:xfrm>
            <a:off x="12325350" y="5695950"/>
            <a:ext cx="4152900" cy="295275"/>
          </a:xfrm>
          <a:prstGeom prst="rect">
            <a:avLst/>
          </a:prstGeom>
          <a:noFill/>
          <a:ln/>
        </p:spPr>
        <p:txBody>
          <a:bodyPr wrap="square" lIns="0" tIns="0" rIns="0" bIns="0" rtlCol="0" anchor="t"/>
          <a:lstStyle/>
          <a:p>
            <a:pPr marL="0" indent="0" algn="l">
              <a:lnSpc>
                <a:spcPct val="108333"/>
              </a:lnSpc>
              <a:buNone/>
            </a:pPr>
            <a:r>
              <a:rPr lang="en-US" sz="1800" dirty="0">
                <a:solidFill>
                  <a:srgbClr val="000000"/>
                </a:solidFill>
                <a:latin typeface="AvenirNext LT Pro Regular" panose="020B0504020202020204" pitchFamily="34" charset="77"/>
                <a:ea typeface="Aptos Regular" pitchFamily="34" charset="-122"/>
                <a:cs typeface="Aptos Regular" pitchFamily="34" charset="-120"/>
              </a:rPr>
              <a:t>[phone number]</a:t>
            </a:r>
            <a:endParaRPr lang="en-US" sz="1800" dirty="0">
              <a:latin typeface="AvenirNext LT Pro Regular" panose="020B0504020202020204" pitchFamily="34" charset="77"/>
            </a:endParaRPr>
          </a:p>
        </p:txBody>
      </p:sp>
      <p:sp>
        <p:nvSpPr>
          <p:cNvPr id="11" name="linkedin">
            <a:extLst>
              <a:ext uri="{FF2B5EF4-FFF2-40B4-BE49-F238E27FC236}">
                <a16:creationId xmlns:a16="http://schemas.microsoft.com/office/drawing/2014/main" id="{AB8E2323-C9A0-B9C5-D134-113CDBFC7918}"/>
              </a:ext>
            </a:extLst>
          </p:cNvPr>
          <p:cNvSpPr/>
          <p:nvPr/>
        </p:nvSpPr>
        <p:spPr>
          <a:xfrm>
            <a:off x="12325350" y="6115050"/>
            <a:ext cx="4152900" cy="295275"/>
          </a:xfrm>
          <a:prstGeom prst="rect">
            <a:avLst/>
          </a:prstGeom>
          <a:noFill/>
          <a:ln/>
        </p:spPr>
        <p:txBody>
          <a:bodyPr wrap="square" lIns="0" tIns="0" rIns="0" bIns="0" rtlCol="0" anchor="t"/>
          <a:lstStyle/>
          <a:p>
            <a:pPr marL="0" indent="0" algn="l">
              <a:lnSpc>
                <a:spcPct val="108333"/>
              </a:lnSpc>
              <a:buNone/>
            </a:pPr>
            <a:r>
              <a:rPr lang="en-US" sz="1800" dirty="0">
                <a:solidFill>
                  <a:srgbClr val="000000"/>
                </a:solidFill>
                <a:latin typeface="AvenirNext LT Pro Regular" panose="020B0504020202020204" pitchFamily="34" charset="77"/>
                <a:ea typeface="Aptos Regular" pitchFamily="34" charset="-122"/>
                <a:cs typeface="Aptos Regular" pitchFamily="34" charset="-120"/>
              </a:rPr>
              <a:t>[LinkedIn]</a:t>
            </a:r>
            <a:endParaRPr lang="en-US" sz="1800" dirty="0">
              <a:latin typeface="AvenirNext LT Pro Regular" panose="020B0504020202020204" pitchFamily="34" charset="77"/>
            </a:endParaRPr>
          </a:p>
        </p:txBody>
      </p:sp>
      <p:pic>
        <p:nvPicPr>
          <p:cNvPr id="13" name="Graphic 12">
            <a:extLst>
              <a:ext uri="{FF2B5EF4-FFF2-40B4-BE49-F238E27FC236}">
                <a16:creationId xmlns:a16="http://schemas.microsoft.com/office/drawing/2014/main" id="{E98D892B-3433-F4E6-DB2C-87CC9FF1B3D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887200" y="5255780"/>
            <a:ext cx="342900" cy="342900"/>
          </a:xfrm>
          <a:prstGeom prst="rect">
            <a:avLst/>
          </a:prstGeom>
        </p:spPr>
      </p:pic>
      <p:pic>
        <p:nvPicPr>
          <p:cNvPr id="16" name="Graphic 15">
            <a:extLst>
              <a:ext uri="{FF2B5EF4-FFF2-40B4-BE49-F238E27FC236}">
                <a16:creationId xmlns:a16="http://schemas.microsoft.com/office/drawing/2014/main" id="{3961D460-7420-8E2D-39DA-D5BF600DE785}"/>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11887200" y="5671416"/>
            <a:ext cx="342900" cy="342900"/>
          </a:xfrm>
          <a:prstGeom prst="rect">
            <a:avLst/>
          </a:prstGeom>
        </p:spPr>
      </p:pic>
      <p:pic>
        <p:nvPicPr>
          <p:cNvPr id="17" name="Graphic 16">
            <a:extLst>
              <a:ext uri="{FF2B5EF4-FFF2-40B4-BE49-F238E27FC236}">
                <a16:creationId xmlns:a16="http://schemas.microsoft.com/office/drawing/2014/main" id="{D18A6A15-D90B-6DC1-3058-276CCFACA183}"/>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11887200" y="6087052"/>
            <a:ext cx="342900" cy="342900"/>
          </a:xfrm>
          <a:prstGeom prst="rect">
            <a:avLst/>
          </a:prstGeom>
        </p:spPr>
      </p:pic>
      <p:sp>
        <p:nvSpPr>
          <p:cNvPr id="18" name="Firstname Lastname">
            <a:extLst>
              <a:ext uri="{FF2B5EF4-FFF2-40B4-BE49-F238E27FC236}">
                <a16:creationId xmlns:a16="http://schemas.microsoft.com/office/drawing/2014/main" id="{B9939C6D-0A27-0D3F-D619-8A8AF6C1D092}"/>
              </a:ext>
            </a:extLst>
          </p:cNvPr>
          <p:cNvSpPr/>
          <p:nvPr/>
        </p:nvSpPr>
        <p:spPr>
          <a:xfrm>
            <a:off x="11887200" y="4576763"/>
            <a:ext cx="4600575" cy="447675"/>
          </a:xfrm>
          <a:prstGeom prst="rect">
            <a:avLst/>
          </a:prstGeom>
          <a:noFill/>
          <a:ln/>
        </p:spPr>
        <p:txBody>
          <a:bodyPr wrap="square" lIns="0" tIns="0" rIns="0" bIns="0" rtlCol="0" anchor="t"/>
          <a:lstStyle/>
          <a:p>
            <a:pPr marL="0" indent="0" algn="l">
              <a:lnSpc>
                <a:spcPct val="108333"/>
              </a:lnSpc>
              <a:buNone/>
            </a:pPr>
            <a:r>
              <a:rPr lang="en-US" sz="2700" b="1" dirty="0">
                <a:solidFill>
                  <a:srgbClr val="142613"/>
                </a:solidFill>
                <a:latin typeface="AvenirNext LT Pro Medium" panose="020B0504020202020204" pitchFamily="34" charset="77"/>
                <a:ea typeface="Aptos Bold" pitchFamily="34" charset="-122"/>
                <a:cs typeface="Aptos Bold" pitchFamily="34" charset="-120"/>
              </a:rPr>
              <a:t>[Firstname Lastname]</a:t>
            </a:r>
            <a:endParaRPr lang="en-US" sz="2700" b="1" dirty="0">
              <a:latin typeface="AvenirNext LT Pro Medium" panose="020B0504020202020204" pitchFamily="34" charset="77"/>
            </a:endParaRPr>
          </a:p>
        </p:txBody>
      </p:sp>
      <p:sp>
        <p:nvSpPr>
          <p:cNvPr id="21" name="For 2-year colleges">
            <a:extLst>
              <a:ext uri="{FF2B5EF4-FFF2-40B4-BE49-F238E27FC236}">
                <a16:creationId xmlns:a16="http://schemas.microsoft.com/office/drawing/2014/main" id="{C35EB2ED-4313-12E0-D2D4-064C3F671EEC}"/>
              </a:ext>
            </a:extLst>
          </p:cNvPr>
          <p:cNvSpPr/>
          <p:nvPr/>
        </p:nvSpPr>
        <p:spPr>
          <a:xfrm>
            <a:off x="12524509" y="685800"/>
            <a:ext cx="5153891" cy="295275"/>
          </a:xfrm>
          <a:prstGeom prst="rect">
            <a:avLst/>
          </a:prstGeom>
          <a:noFill/>
          <a:ln/>
        </p:spPr>
        <p:txBody>
          <a:bodyPr wrap="square" lIns="0" tIns="0" rIns="0" bIns="0" rtlCol="0" anchor="t"/>
          <a:lstStyle/>
          <a:p>
            <a:pPr marL="0" indent="0" algn="r">
              <a:lnSpc>
                <a:spcPct val="108333"/>
              </a:lnSpc>
              <a:buNone/>
            </a:pPr>
            <a:r>
              <a:rPr lang="en-US" sz="1800" b="1" dirty="0">
                <a:solidFill>
                  <a:srgbClr val="FF10BF"/>
                </a:solidFill>
                <a:latin typeface="Aptos Bold" pitchFamily="34" charset="0"/>
                <a:ea typeface="Aptos Bold" pitchFamily="34" charset="-122"/>
                <a:cs typeface="Aptos Bold" pitchFamily="34" charset="-120"/>
              </a:rPr>
              <a:t>[CUSTOMIZE THIS SLIDE]</a:t>
            </a:r>
            <a:endParaRPr lang="en-US" sz="1800" dirty="0"/>
          </a:p>
        </p:txBody>
      </p:sp>
    </p:spTree>
    <p:extLst>
      <p:ext uri="{BB962C8B-B14F-4D97-AF65-F5344CB8AC3E}">
        <p14:creationId xmlns:p14="http://schemas.microsoft.com/office/powerpoint/2010/main" val="30503804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7FCDFF"/>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3081</TotalTime>
  <Words>1234</Words>
  <Application>Microsoft Macintosh PowerPoint</Application>
  <PresentationFormat>Custom</PresentationFormat>
  <Paragraphs>118</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 Bold</vt:lpstr>
      <vt:lpstr>Arial</vt:lpstr>
      <vt:lpstr>Avenir Next</vt:lpstr>
      <vt:lpstr>AvenirNext LT Pro Medium</vt:lpstr>
      <vt:lpstr>AvenirNext LT Pro Regular</vt:lpstr>
      <vt:lpstr>Georgia Pro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Meghan Dusaniwskyj</cp:lastModifiedBy>
  <cp:revision>11</cp:revision>
  <dcterms:created xsi:type="dcterms:W3CDTF">2026-10-09T20:52:39Z</dcterms:created>
  <dcterms:modified xsi:type="dcterms:W3CDTF">2026-10-14T20:10:21Z</dcterms:modified>
</cp:coreProperties>
</file>